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72" r:id="rId2"/>
    <p:sldId id="278" r:id="rId3"/>
    <p:sldId id="259" r:id="rId4"/>
    <p:sldId id="378" r:id="rId5"/>
    <p:sldId id="395" r:id="rId6"/>
    <p:sldId id="396" r:id="rId7"/>
    <p:sldId id="380" r:id="rId8"/>
    <p:sldId id="447" r:id="rId9"/>
    <p:sldId id="449" r:id="rId10"/>
    <p:sldId id="448" r:id="rId11"/>
    <p:sldId id="381" r:id="rId12"/>
    <p:sldId id="354" r:id="rId13"/>
    <p:sldId id="398" r:id="rId14"/>
    <p:sldId id="441" r:id="rId15"/>
    <p:sldId id="360" r:id="rId16"/>
    <p:sldId id="361" r:id="rId17"/>
    <p:sldId id="362" r:id="rId18"/>
    <p:sldId id="358" r:id="rId19"/>
    <p:sldId id="368" r:id="rId20"/>
    <p:sldId id="397" r:id="rId21"/>
    <p:sldId id="365" r:id="rId22"/>
    <p:sldId id="282" r:id="rId23"/>
    <p:sldId id="442" r:id="rId24"/>
    <p:sldId id="356" r:id="rId25"/>
    <p:sldId id="369" r:id="rId26"/>
    <p:sldId id="370" r:id="rId27"/>
    <p:sldId id="373" r:id="rId28"/>
    <p:sldId id="375" r:id="rId29"/>
    <p:sldId id="443" r:id="rId30"/>
    <p:sldId id="371" r:id="rId31"/>
    <p:sldId id="444" r:id="rId32"/>
    <p:sldId id="446" r:id="rId33"/>
    <p:sldId id="445" r:id="rId34"/>
    <p:sldId id="257" r:id="rId35"/>
    <p:sldId id="258" r:id="rId36"/>
    <p:sldId id="376" r:id="rId37"/>
    <p:sldId id="392" r:id="rId38"/>
    <p:sldId id="391" r:id="rId39"/>
    <p:sldId id="352" r:id="rId40"/>
    <p:sldId id="268" r:id="rId41"/>
    <p:sldId id="269" r:id="rId42"/>
    <p:sldId id="270" r:id="rId43"/>
    <p:sldId id="271" r:id="rId44"/>
    <p:sldId id="260" r:id="rId45"/>
    <p:sldId id="261" r:id="rId46"/>
    <p:sldId id="263" r:id="rId47"/>
    <p:sldId id="394" r:id="rId48"/>
    <p:sldId id="265" r:id="rId49"/>
    <p:sldId id="266" r:id="rId50"/>
    <p:sldId id="267" r:id="rId51"/>
    <p:sldId id="262" r:id="rId52"/>
    <p:sldId id="389" r:id="rId53"/>
    <p:sldId id="390" r:id="rId54"/>
    <p:sldId id="315" r:id="rId55"/>
    <p:sldId id="316" r:id="rId56"/>
    <p:sldId id="350" r:id="rId57"/>
    <p:sldId id="317" r:id="rId58"/>
    <p:sldId id="318" r:id="rId59"/>
    <p:sldId id="319" r:id="rId60"/>
    <p:sldId id="320" r:id="rId61"/>
    <p:sldId id="321" r:id="rId62"/>
    <p:sldId id="341" r:id="rId63"/>
    <p:sldId id="324" r:id="rId64"/>
    <p:sldId id="325" r:id="rId65"/>
    <p:sldId id="326" r:id="rId66"/>
    <p:sldId id="327" r:id="rId67"/>
    <p:sldId id="322" r:id="rId68"/>
    <p:sldId id="342" r:id="rId69"/>
    <p:sldId id="393" r:id="rId70"/>
    <p:sldId id="328" r:id="rId71"/>
    <p:sldId id="329" r:id="rId72"/>
    <p:sldId id="340" r:id="rId73"/>
    <p:sldId id="330" r:id="rId74"/>
    <p:sldId id="343" r:id="rId75"/>
    <p:sldId id="385" r:id="rId76"/>
    <p:sldId id="331" r:id="rId77"/>
    <p:sldId id="386" r:id="rId78"/>
    <p:sldId id="332" r:id="rId79"/>
    <p:sldId id="387" r:id="rId80"/>
    <p:sldId id="346" r:id="rId81"/>
    <p:sldId id="347" r:id="rId82"/>
    <p:sldId id="388" r:id="rId83"/>
    <p:sldId id="333" r:id="rId84"/>
    <p:sldId id="384" r:id="rId85"/>
    <p:sldId id="348" r:id="rId86"/>
    <p:sldId id="284" r:id="rId87"/>
    <p:sldId id="285" r:id="rId88"/>
    <p:sldId id="289" r:id="rId89"/>
    <p:sldId id="288" r:id="rId90"/>
    <p:sldId id="290" r:id="rId91"/>
    <p:sldId id="293" r:id="rId92"/>
    <p:sldId id="295" r:id="rId93"/>
    <p:sldId id="292"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51" autoAdjust="0"/>
  </p:normalViewPr>
  <p:slideViewPr>
    <p:cSldViewPr snapToGrid="0">
      <p:cViewPr varScale="1">
        <p:scale>
          <a:sx n="90" d="100"/>
          <a:sy n="90" d="100"/>
        </p:scale>
        <p:origin x="403" y="34"/>
      </p:cViewPr>
      <p:guideLst/>
    </p:cSldViewPr>
  </p:slideViewPr>
  <p:notesTextViewPr>
    <p:cViewPr>
      <p:scale>
        <a:sx n="1" d="1"/>
        <a:sy n="1" d="1"/>
      </p:scale>
      <p:origin x="0" y="0"/>
    </p:cViewPr>
  </p:notesTextViewPr>
  <p:sorterViewPr>
    <p:cViewPr>
      <p:scale>
        <a:sx n="176754392" d="244140625"/>
        <a:sy n="176754392" d="244140625"/>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3.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ustomXml" Target="../customXml/item4.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10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3B70AB-2736-4419-BC74-BE416CB68C8E}" type="doc">
      <dgm:prSet loTypeId="urn:microsoft.com/office/officeart/2005/8/layout/vList2" loCatId="list" qsTypeId="urn:microsoft.com/office/officeart/2005/8/quickstyle/simple5" qsCatId="simple" csTypeId="urn:microsoft.com/office/officeart/2005/8/colors/accent3_1" csCatId="accent3"/>
      <dgm:spPr/>
      <dgm:t>
        <a:bodyPr/>
        <a:lstStyle/>
        <a:p>
          <a:endParaRPr lang="en-US"/>
        </a:p>
      </dgm:t>
    </dgm:pt>
    <dgm:pt modelId="{F3CD6019-440F-483D-AB70-FBCC25968C19}">
      <dgm:prSet/>
      <dgm:spPr/>
      <dgm:t>
        <a:bodyPr/>
        <a:lstStyle/>
        <a:p>
          <a:r>
            <a:rPr lang="en-US"/>
            <a:t>Marketing Strategy</a:t>
          </a:r>
        </a:p>
      </dgm:t>
    </dgm:pt>
    <dgm:pt modelId="{20A7814A-329F-4731-81EF-317E35DD8C9F}" type="parTrans" cxnId="{F9395B81-75C8-41A5-8D78-82A144907412}">
      <dgm:prSet/>
      <dgm:spPr/>
      <dgm:t>
        <a:bodyPr/>
        <a:lstStyle/>
        <a:p>
          <a:endParaRPr lang="en-US"/>
        </a:p>
      </dgm:t>
    </dgm:pt>
    <dgm:pt modelId="{42C2D435-89E5-48CD-BA6E-9B111C670536}" type="sibTrans" cxnId="{F9395B81-75C8-41A5-8D78-82A144907412}">
      <dgm:prSet/>
      <dgm:spPr/>
      <dgm:t>
        <a:bodyPr/>
        <a:lstStyle/>
        <a:p>
          <a:endParaRPr lang="en-US"/>
        </a:p>
      </dgm:t>
    </dgm:pt>
    <dgm:pt modelId="{70600AC8-D530-438B-B6C5-20E75B27FC25}">
      <dgm:prSet/>
      <dgm:spPr/>
      <dgm:t>
        <a:bodyPr/>
        <a:lstStyle/>
        <a:p>
          <a:r>
            <a:rPr lang="en-US"/>
            <a:t>Strategic Marketing Framework</a:t>
          </a:r>
        </a:p>
      </dgm:t>
    </dgm:pt>
    <dgm:pt modelId="{0185AEAE-5123-4142-9787-8D77AA0B4BC2}" type="parTrans" cxnId="{35F5758E-0B32-40A8-B27B-CFD86A9F0330}">
      <dgm:prSet/>
      <dgm:spPr/>
      <dgm:t>
        <a:bodyPr/>
        <a:lstStyle/>
        <a:p>
          <a:endParaRPr lang="en-US"/>
        </a:p>
      </dgm:t>
    </dgm:pt>
    <dgm:pt modelId="{9029B84C-D4C3-4662-A793-A2E2F033E574}" type="sibTrans" cxnId="{35F5758E-0B32-40A8-B27B-CFD86A9F0330}">
      <dgm:prSet/>
      <dgm:spPr/>
      <dgm:t>
        <a:bodyPr/>
        <a:lstStyle/>
        <a:p>
          <a:endParaRPr lang="en-US"/>
        </a:p>
      </dgm:t>
    </dgm:pt>
    <dgm:pt modelId="{5E3CACCB-F58A-43A3-8228-98397E052D08}">
      <dgm:prSet/>
      <dgm:spPr/>
      <dgm:t>
        <a:bodyPr/>
        <a:lstStyle/>
        <a:p>
          <a:r>
            <a:rPr lang="en-US"/>
            <a:t>Unique Value Proposition</a:t>
          </a:r>
        </a:p>
      </dgm:t>
    </dgm:pt>
    <dgm:pt modelId="{9738B0EF-965D-41CB-80F3-5AF484B0A625}" type="parTrans" cxnId="{896CE477-4E24-4AFC-AAA8-C7AC6CAF1E80}">
      <dgm:prSet/>
      <dgm:spPr/>
      <dgm:t>
        <a:bodyPr/>
        <a:lstStyle/>
        <a:p>
          <a:endParaRPr lang="en-US"/>
        </a:p>
      </dgm:t>
    </dgm:pt>
    <dgm:pt modelId="{F4096A18-2252-43C4-BC83-89F3F7845BE3}" type="sibTrans" cxnId="{896CE477-4E24-4AFC-AAA8-C7AC6CAF1E80}">
      <dgm:prSet/>
      <dgm:spPr/>
      <dgm:t>
        <a:bodyPr/>
        <a:lstStyle/>
        <a:p>
          <a:endParaRPr lang="en-US"/>
        </a:p>
      </dgm:t>
    </dgm:pt>
    <dgm:pt modelId="{FA04422B-C696-4B04-8046-F43EA018916D}">
      <dgm:prSet/>
      <dgm:spPr/>
      <dgm:t>
        <a:bodyPr/>
        <a:lstStyle/>
        <a:p>
          <a:r>
            <a:rPr lang="en-US"/>
            <a:t>Sustainable Marketing</a:t>
          </a:r>
        </a:p>
      </dgm:t>
    </dgm:pt>
    <dgm:pt modelId="{A50D7510-FA85-4C68-ABA1-B5FFB68CD8D3}" type="parTrans" cxnId="{92519B90-CA15-47C3-B9E0-580E7DB12D90}">
      <dgm:prSet/>
      <dgm:spPr/>
      <dgm:t>
        <a:bodyPr/>
        <a:lstStyle/>
        <a:p>
          <a:endParaRPr lang="en-US"/>
        </a:p>
      </dgm:t>
    </dgm:pt>
    <dgm:pt modelId="{8FF2FAC7-C5EA-4126-A555-C388A071364C}" type="sibTrans" cxnId="{92519B90-CA15-47C3-B9E0-580E7DB12D90}">
      <dgm:prSet/>
      <dgm:spPr/>
      <dgm:t>
        <a:bodyPr/>
        <a:lstStyle/>
        <a:p>
          <a:endParaRPr lang="en-US"/>
        </a:p>
      </dgm:t>
    </dgm:pt>
    <dgm:pt modelId="{DE9FAAB0-F080-4535-B2C6-5CB6C10EC14B}">
      <dgm:prSet/>
      <dgm:spPr/>
      <dgm:t>
        <a:bodyPr/>
        <a:lstStyle/>
        <a:p>
          <a:r>
            <a:rPr lang="en-US"/>
            <a:t>Discussion about Personal Consumption Footprints </a:t>
          </a:r>
        </a:p>
      </dgm:t>
    </dgm:pt>
    <dgm:pt modelId="{76BFC878-FB9B-404E-90B9-7EB2CDA20D46}" type="parTrans" cxnId="{E8637B0F-CA63-413A-891C-3581A860D73A}">
      <dgm:prSet/>
      <dgm:spPr/>
      <dgm:t>
        <a:bodyPr/>
        <a:lstStyle/>
        <a:p>
          <a:endParaRPr lang="en-US"/>
        </a:p>
      </dgm:t>
    </dgm:pt>
    <dgm:pt modelId="{29D7449F-5C81-4B7B-9D73-3E696688C89E}" type="sibTrans" cxnId="{E8637B0F-CA63-413A-891C-3581A860D73A}">
      <dgm:prSet/>
      <dgm:spPr/>
      <dgm:t>
        <a:bodyPr/>
        <a:lstStyle/>
        <a:p>
          <a:endParaRPr lang="en-US"/>
        </a:p>
      </dgm:t>
    </dgm:pt>
    <dgm:pt modelId="{48E71A50-09CF-4B39-A070-7CC11F6EBC4C}" type="pres">
      <dgm:prSet presAssocID="{593B70AB-2736-4419-BC74-BE416CB68C8E}" presName="linear" presStyleCnt="0">
        <dgm:presLayoutVars>
          <dgm:animLvl val="lvl"/>
          <dgm:resizeHandles val="exact"/>
        </dgm:presLayoutVars>
      </dgm:prSet>
      <dgm:spPr/>
    </dgm:pt>
    <dgm:pt modelId="{B0A36093-71CA-42E6-ABC6-0314FE9E41F6}" type="pres">
      <dgm:prSet presAssocID="{F3CD6019-440F-483D-AB70-FBCC25968C19}" presName="parentText" presStyleLbl="node1" presStyleIdx="0" presStyleCnt="5">
        <dgm:presLayoutVars>
          <dgm:chMax val="0"/>
          <dgm:bulletEnabled val="1"/>
        </dgm:presLayoutVars>
      </dgm:prSet>
      <dgm:spPr/>
    </dgm:pt>
    <dgm:pt modelId="{9A10008E-10A5-45E6-BC9F-A87007931CD6}" type="pres">
      <dgm:prSet presAssocID="{42C2D435-89E5-48CD-BA6E-9B111C670536}" presName="spacer" presStyleCnt="0"/>
      <dgm:spPr/>
    </dgm:pt>
    <dgm:pt modelId="{CE2F2497-C5DA-4C6F-946F-4ED75491B5AC}" type="pres">
      <dgm:prSet presAssocID="{70600AC8-D530-438B-B6C5-20E75B27FC25}" presName="parentText" presStyleLbl="node1" presStyleIdx="1" presStyleCnt="5">
        <dgm:presLayoutVars>
          <dgm:chMax val="0"/>
          <dgm:bulletEnabled val="1"/>
        </dgm:presLayoutVars>
      </dgm:prSet>
      <dgm:spPr/>
    </dgm:pt>
    <dgm:pt modelId="{CCBB30D8-234C-4328-B734-E12E295BA6FD}" type="pres">
      <dgm:prSet presAssocID="{9029B84C-D4C3-4662-A793-A2E2F033E574}" presName="spacer" presStyleCnt="0"/>
      <dgm:spPr/>
    </dgm:pt>
    <dgm:pt modelId="{7BD36A1C-5AE2-4955-AE29-E3838826257D}" type="pres">
      <dgm:prSet presAssocID="{5E3CACCB-F58A-43A3-8228-98397E052D08}" presName="parentText" presStyleLbl="node1" presStyleIdx="2" presStyleCnt="5">
        <dgm:presLayoutVars>
          <dgm:chMax val="0"/>
          <dgm:bulletEnabled val="1"/>
        </dgm:presLayoutVars>
      </dgm:prSet>
      <dgm:spPr/>
    </dgm:pt>
    <dgm:pt modelId="{78522DFF-E4A7-4D64-A75A-52A17E3E95F2}" type="pres">
      <dgm:prSet presAssocID="{F4096A18-2252-43C4-BC83-89F3F7845BE3}" presName="spacer" presStyleCnt="0"/>
      <dgm:spPr/>
    </dgm:pt>
    <dgm:pt modelId="{AEA6C200-7270-4C70-B801-C424EAF4598A}" type="pres">
      <dgm:prSet presAssocID="{FA04422B-C696-4B04-8046-F43EA018916D}" presName="parentText" presStyleLbl="node1" presStyleIdx="3" presStyleCnt="5">
        <dgm:presLayoutVars>
          <dgm:chMax val="0"/>
          <dgm:bulletEnabled val="1"/>
        </dgm:presLayoutVars>
      </dgm:prSet>
      <dgm:spPr/>
    </dgm:pt>
    <dgm:pt modelId="{1521148B-113F-4A53-A9C2-82FC57B36277}" type="pres">
      <dgm:prSet presAssocID="{8FF2FAC7-C5EA-4126-A555-C388A071364C}" presName="spacer" presStyleCnt="0"/>
      <dgm:spPr/>
    </dgm:pt>
    <dgm:pt modelId="{569137A4-B6FD-46D3-856C-34D6B7C04B07}" type="pres">
      <dgm:prSet presAssocID="{DE9FAAB0-F080-4535-B2C6-5CB6C10EC14B}" presName="parentText" presStyleLbl="node1" presStyleIdx="4" presStyleCnt="5">
        <dgm:presLayoutVars>
          <dgm:chMax val="0"/>
          <dgm:bulletEnabled val="1"/>
        </dgm:presLayoutVars>
      </dgm:prSet>
      <dgm:spPr/>
    </dgm:pt>
  </dgm:ptLst>
  <dgm:cxnLst>
    <dgm:cxn modelId="{DD195308-7967-4CA6-B603-AF1DDE038682}" type="presOf" srcId="{5E3CACCB-F58A-43A3-8228-98397E052D08}" destId="{7BD36A1C-5AE2-4955-AE29-E3838826257D}" srcOrd="0" destOrd="0" presId="urn:microsoft.com/office/officeart/2005/8/layout/vList2"/>
    <dgm:cxn modelId="{E8637B0F-CA63-413A-891C-3581A860D73A}" srcId="{593B70AB-2736-4419-BC74-BE416CB68C8E}" destId="{DE9FAAB0-F080-4535-B2C6-5CB6C10EC14B}" srcOrd="4" destOrd="0" parTransId="{76BFC878-FB9B-404E-90B9-7EB2CDA20D46}" sibTransId="{29D7449F-5C81-4B7B-9D73-3E696688C89E}"/>
    <dgm:cxn modelId="{E5BB5612-CE32-4806-AD34-A10BC9014F62}" type="presOf" srcId="{F3CD6019-440F-483D-AB70-FBCC25968C19}" destId="{B0A36093-71CA-42E6-ABC6-0314FE9E41F6}" srcOrd="0" destOrd="0" presId="urn:microsoft.com/office/officeart/2005/8/layout/vList2"/>
    <dgm:cxn modelId="{A0246C28-C6F2-4BEF-BD0A-40B5B913D854}" type="presOf" srcId="{593B70AB-2736-4419-BC74-BE416CB68C8E}" destId="{48E71A50-09CF-4B39-A070-7CC11F6EBC4C}" srcOrd="0" destOrd="0" presId="urn:microsoft.com/office/officeart/2005/8/layout/vList2"/>
    <dgm:cxn modelId="{896CE477-4E24-4AFC-AAA8-C7AC6CAF1E80}" srcId="{593B70AB-2736-4419-BC74-BE416CB68C8E}" destId="{5E3CACCB-F58A-43A3-8228-98397E052D08}" srcOrd="2" destOrd="0" parTransId="{9738B0EF-965D-41CB-80F3-5AF484B0A625}" sibTransId="{F4096A18-2252-43C4-BC83-89F3F7845BE3}"/>
    <dgm:cxn modelId="{F9395B81-75C8-41A5-8D78-82A144907412}" srcId="{593B70AB-2736-4419-BC74-BE416CB68C8E}" destId="{F3CD6019-440F-483D-AB70-FBCC25968C19}" srcOrd="0" destOrd="0" parTransId="{20A7814A-329F-4731-81EF-317E35DD8C9F}" sibTransId="{42C2D435-89E5-48CD-BA6E-9B111C670536}"/>
    <dgm:cxn modelId="{35F5758E-0B32-40A8-B27B-CFD86A9F0330}" srcId="{593B70AB-2736-4419-BC74-BE416CB68C8E}" destId="{70600AC8-D530-438B-B6C5-20E75B27FC25}" srcOrd="1" destOrd="0" parTransId="{0185AEAE-5123-4142-9787-8D77AA0B4BC2}" sibTransId="{9029B84C-D4C3-4662-A793-A2E2F033E574}"/>
    <dgm:cxn modelId="{92519B90-CA15-47C3-B9E0-580E7DB12D90}" srcId="{593B70AB-2736-4419-BC74-BE416CB68C8E}" destId="{FA04422B-C696-4B04-8046-F43EA018916D}" srcOrd="3" destOrd="0" parTransId="{A50D7510-FA85-4C68-ABA1-B5FFB68CD8D3}" sibTransId="{8FF2FAC7-C5EA-4126-A555-C388A071364C}"/>
    <dgm:cxn modelId="{3A6C97A5-4C22-43BA-8882-AF42286A83B4}" type="presOf" srcId="{70600AC8-D530-438B-B6C5-20E75B27FC25}" destId="{CE2F2497-C5DA-4C6F-946F-4ED75491B5AC}" srcOrd="0" destOrd="0" presId="urn:microsoft.com/office/officeart/2005/8/layout/vList2"/>
    <dgm:cxn modelId="{470C44D6-49B4-49AE-862F-02D8FC77AA54}" type="presOf" srcId="{DE9FAAB0-F080-4535-B2C6-5CB6C10EC14B}" destId="{569137A4-B6FD-46D3-856C-34D6B7C04B07}" srcOrd="0" destOrd="0" presId="urn:microsoft.com/office/officeart/2005/8/layout/vList2"/>
    <dgm:cxn modelId="{22BEF8DE-914D-4787-ACF5-2DADCD22483F}" type="presOf" srcId="{FA04422B-C696-4B04-8046-F43EA018916D}" destId="{AEA6C200-7270-4C70-B801-C424EAF4598A}" srcOrd="0" destOrd="0" presId="urn:microsoft.com/office/officeart/2005/8/layout/vList2"/>
    <dgm:cxn modelId="{4093A128-8AF5-4F86-96FC-4DC05A9CDF65}" type="presParOf" srcId="{48E71A50-09CF-4B39-A070-7CC11F6EBC4C}" destId="{B0A36093-71CA-42E6-ABC6-0314FE9E41F6}" srcOrd="0" destOrd="0" presId="urn:microsoft.com/office/officeart/2005/8/layout/vList2"/>
    <dgm:cxn modelId="{86CECBDA-25F2-462F-AF02-5FC16238E968}" type="presParOf" srcId="{48E71A50-09CF-4B39-A070-7CC11F6EBC4C}" destId="{9A10008E-10A5-45E6-BC9F-A87007931CD6}" srcOrd="1" destOrd="0" presId="urn:microsoft.com/office/officeart/2005/8/layout/vList2"/>
    <dgm:cxn modelId="{A6B8811C-47C1-4449-AC43-E5F84BFF7312}" type="presParOf" srcId="{48E71A50-09CF-4B39-A070-7CC11F6EBC4C}" destId="{CE2F2497-C5DA-4C6F-946F-4ED75491B5AC}" srcOrd="2" destOrd="0" presId="urn:microsoft.com/office/officeart/2005/8/layout/vList2"/>
    <dgm:cxn modelId="{3B0A228D-56DA-4A60-AF1A-C76B848273B2}" type="presParOf" srcId="{48E71A50-09CF-4B39-A070-7CC11F6EBC4C}" destId="{CCBB30D8-234C-4328-B734-E12E295BA6FD}" srcOrd="3" destOrd="0" presId="urn:microsoft.com/office/officeart/2005/8/layout/vList2"/>
    <dgm:cxn modelId="{AC0C99A7-8BA5-42E8-90D3-713F1582E3BA}" type="presParOf" srcId="{48E71A50-09CF-4B39-A070-7CC11F6EBC4C}" destId="{7BD36A1C-5AE2-4955-AE29-E3838826257D}" srcOrd="4" destOrd="0" presId="urn:microsoft.com/office/officeart/2005/8/layout/vList2"/>
    <dgm:cxn modelId="{D39EB7B0-A988-4F4D-B022-ACAAC674EEBE}" type="presParOf" srcId="{48E71A50-09CF-4B39-A070-7CC11F6EBC4C}" destId="{78522DFF-E4A7-4D64-A75A-52A17E3E95F2}" srcOrd="5" destOrd="0" presId="urn:microsoft.com/office/officeart/2005/8/layout/vList2"/>
    <dgm:cxn modelId="{37B5BA7A-E306-4B48-9FDE-1966BC6FBC0C}" type="presParOf" srcId="{48E71A50-09CF-4B39-A070-7CC11F6EBC4C}" destId="{AEA6C200-7270-4C70-B801-C424EAF4598A}" srcOrd="6" destOrd="0" presId="urn:microsoft.com/office/officeart/2005/8/layout/vList2"/>
    <dgm:cxn modelId="{DABC51F1-117D-416D-8760-AEBE149915C2}" type="presParOf" srcId="{48E71A50-09CF-4B39-A070-7CC11F6EBC4C}" destId="{1521148B-113F-4A53-A9C2-82FC57B36277}" srcOrd="7" destOrd="0" presId="urn:microsoft.com/office/officeart/2005/8/layout/vList2"/>
    <dgm:cxn modelId="{528D4319-947A-48E4-A5B7-400ABC854CD7}" type="presParOf" srcId="{48E71A50-09CF-4B39-A070-7CC11F6EBC4C}" destId="{569137A4-B6FD-46D3-856C-34D6B7C04B0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181130-DA87-4E2F-BDD6-AE55888DD532}" type="doc">
      <dgm:prSet loTypeId="urn:microsoft.com/office/officeart/2005/8/layout/vList5" loCatId="list" qsTypeId="urn:microsoft.com/office/officeart/2005/8/quickstyle/simple5" qsCatId="simple" csTypeId="urn:microsoft.com/office/officeart/2005/8/colors/accent1_3" csCatId="accent1" phldr="1"/>
      <dgm:spPr/>
      <dgm:t>
        <a:bodyPr/>
        <a:lstStyle/>
        <a:p>
          <a:endParaRPr lang="en-US"/>
        </a:p>
      </dgm:t>
    </dgm:pt>
    <dgm:pt modelId="{BD223B05-E056-4F84-A83D-729C43D9357F}">
      <dgm:prSet/>
      <dgm:spPr/>
      <dgm:t>
        <a:bodyPr/>
        <a:lstStyle/>
        <a:p>
          <a:r>
            <a:rPr lang="en-US"/>
            <a:t>Other Assignments</a:t>
          </a:r>
        </a:p>
      </dgm:t>
    </dgm:pt>
    <dgm:pt modelId="{FFBC8AB7-8217-4D9F-BDE0-C475F473266B}" type="parTrans" cxnId="{7EE9D9F6-BCD8-40E5-9FB2-FFB1E248A38A}">
      <dgm:prSet/>
      <dgm:spPr/>
      <dgm:t>
        <a:bodyPr/>
        <a:lstStyle/>
        <a:p>
          <a:endParaRPr lang="en-US"/>
        </a:p>
      </dgm:t>
    </dgm:pt>
    <dgm:pt modelId="{9B2AD955-3569-410A-B85C-7DBA50C9B574}" type="sibTrans" cxnId="{7EE9D9F6-BCD8-40E5-9FB2-FFB1E248A38A}">
      <dgm:prSet/>
      <dgm:spPr/>
      <dgm:t>
        <a:bodyPr/>
        <a:lstStyle/>
        <a:p>
          <a:endParaRPr lang="en-US"/>
        </a:p>
      </dgm:t>
    </dgm:pt>
    <dgm:pt modelId="{32FC8D06-2102-46E0-AA70-66B240826DE9}">
      <dgm:prSet/>
      <dgm:spPr/>
      <dgm:t>
        <a:bodyPr/>
        <a:lstStyle/>
        <a:p>
          <a:r>
            <a:rPr lang="en-US" dirty="0"/>
            <a:t>Submit personal bio</a:t>
          </a:r>
        </a:p>
      </dgm:t>
    </dgm:pt>
    <dgm:pt modelId="{F8BF6D08-32CD-4BC7-A76D-622569AF7094}" type="parTrans" cxnId="{4DB1C870-94AE-4E7C-B3E5-BFB31E1580E8}">
      <dgm:prSet/>
      <dgm:spPr/>
      <dgm:t>
        <a:bodyPr/>
        <a:lstStyle/>
        <a:p>
          <a:endParaRPr lang="en-US"/>
        </a:p>
      </dgm:t>
    </dgm:pt>
    <dgm:pt modelId="{0114F60E-D6BA-450A-88F8-9C4B4DB39340}" type="sibTrans" cxnId="{4DB1C870-94AE-4E7C-B3E5-BFB31E1580E8}">
      <dgm:prSet/>
      <dgm:spPr/>
      <dgm:t>
        <a:bodyPr/>
        <a:lstStyle/>
        <a:p>
          <a:endParaRPr lang="en-US"/>
        </a:p>
      </dgm:t>
    </dgm:pt>
    <dgm:pt modelId="{0C22BDE6-2B9A-4582-88A4-DFAD0DACEDCA}">
      <dgm:prSet/>
      <dgm:spPr/>
      <dgm:t>
        <a:bodyPr/>
        <a:lstStyle/>
        <a:p>
          <a:r>
            <a:rPr lang="en-US" dirty="0"/>
            <a:t>Buy Cradle to Cradle</a:t>
          </a:r>
        </a:p>
      </dgm:t>
    </dgm:pt>
    <dgm:pt modelId="{FC0F16BA-C9F3-4371-B03D-FF99FC1B6A95}" type="parTrans" cxnId="{C50B2242-4201-4A3B-AF7E-191EE1E0F51A}">
      <dgm:prSet/>
      <dgm:spPr/>
      <dgm:t>
        <a:bodyPr/>
        <a:lstStyle/>
        <a:p>
          <a:endParaRPr lang="en-US"/>
        </a:p>
      </dgm:t>
    </dgm:pt>
    <dgm:pt modelId="{D0D7E20C-CC86-47E8-B13E-6AB2FCFD6E60}" type="sibTrans" cxnId="{C50B2242-4201-4A3B-AF7E-191EE1E0F51A}">
      <dgm:prSet/>
      <dgm:spPr/>
      <dgm:t>
        <a:bodyPr/>
        <a:lstStyle/>
        <a:p>
          <a:endParaRPr lang="en-US"/>
        </a:p>
      </dgm:t>
    </dgm:pt>
    <dgm:pt modelId="{94C29E1A-9EAC-45A1-B86C-14D484D926B4}">
      <dgm:prSet/>
      <dgm:spPr/>
      <dgm:t>
        <a:bodyPr/>
        <a:lstStyle/>
        <a:p>
          <a:r>
            <a:rPr lang="en-US"/>
            <a:t>Term Project Milestone</a:t>
          </a:r>
        </a:p>
      </dgm:t>
    </dgm:pt>
    <dgm:pt modelId="{987545EA-1C8D-4FE3-900F-57BD3D5721D0}" type="parTrans" cxnId="{8C3AEC6E-8638-4169-9FAA-F13878C84586}">
      <dgm:prSet/>
      <dgm:spPr/>
      <dgm:t>
        <a:bodyPr/>
        <a:lstStyle/>
        <a:p>
          <a:endParaRPr lang="en-US"/>
        </a:p>
      </dgm:t>
    </dgm:pt>
    <dgm:pt modelId="{32731275-950E-4359-9884-8022A7FC5F32}" type="sibTrans" cxnId="{8C3AEC6E-8638-4169-9FAA-F13878C84586}">
      <dgm:prSet/>
      <dgm:spPr/>
      <dgm:t>
        <a:bodyPr/>
        <a:lstStyle/>
        <a:p>
          <a:endParaRPr lang="en-US"/>
        </a:p>
      </dgm:t>
    </dgm:pt>
    <dgm:pt modelId="{50D809A1-43A0-415B-BFDB-90A525BCF036}">
      <dgm:prSet/>
      <dgm:spPr/>
      <dgm:t>
        <a:bodyPr/>
        <a:lstStyle/>
        <a:p>
          <a:r>
            <a:rPr lang="en-US" dirty="0"/>
            <a:t>Start forming term project teams</a:t>
          </a:r>
        </a:p>
      </dgm:t>
    </dgm:pt>
    <dgm:pt modelId="{84742118-CB56-4A04-83E2-2C9F0C4B86EB}" type="parTrans" cxnId="{3BDC0B12-D3E3-49C0-A5B7-8D5F8488CB3A}">
      <dgm:prSet/>
      <dgm:spPr/>
      <dgm:t>
        <a:bodyPr/>
        <a:lstStyle/>
        <a:p>
          <a:endParaRPr lang="en-US"/>
        </a:p>
      </dgm:t>
    </dgm:pt>
    <dgm:pt modelId="{ADCB57C1-D5B4-4D37-BA36-57A8B76C5C2D}" type="sibTrans" cxnId="{3BDC0B12-D3E3-49C0-A5B7-8D5F8488CB3A}">
      <dgm:prSet/>
      <dgm:spPr/>
      <dgm:t>
        <a:bodyPr/>
        <a:lstStyle/>
        <a:p>
          <a:endParaRPr lang="en-US"/>
        </a:p>
      </dgm:t>
    </dgm:pt>
    <dgm:pt modelId="{0580377A-1D6D-4B67-8D63-5CC7FB1A5382}">
      <dgm:prSet/>
      <dgm:spPr/>
      <dgm:t>
        <a:bodyPr/>
        <a:lstStyle/>
        <a:p>
          <a:r>
            <a:rPr lang="en-US" dirty="0"/>
            <a:t>Group formation sheet - https://tinyurl.com/yy4g5u48 </a:t>
          </a:r>
        </a:p>
      </dgm:t>
    </dgm:pt>
    <dgm:pt modelId="{3E9AD663-5519-4261-BFA2-16ACC895404C}" type="parTrans" cxnId="{D2671109-42AC-4819-AEC0-0230FC566CD4}">
      <dgm:prSet/>
      <dgm:spPr/>
      <dgm:t>
        <a:bodyPr/>
        <a:lstStyle/>
        <a:p>
          <a:endParaRPr lang="en-US"/>
        </a:p>
      </dgm:t>
    </dgm:pt>
    <dgm:pt modelId="{1F05A49A-5928-4859-81D3-0EEF07193EB3}" type="sibTrans" cxnId="{D2671109-42AC-4819-AEC0-0230FC566CD4}">
      <dgm:prSet/>
      <dgm:spPr/>
      <dgm:t>
        <a:bodyPr/>
        <a:lstStyle/>
        <a:p>
          <a:endParaRPr lang="en-US"/>
        </a:p>
      </dgm:t>
    </dgm:pt>
    <dgm:pt modelId="{D5F01966-27EF-40D7-9E86-1568D1039666}" type="pres">
      <dgm:prSet presAssocID="{2A181130-DA87-4E2F-BDD6-AE55888DD532}" presName="Name0" presStyleCnt="0">
        <dgm:presLayoutVars>
          <dgm:dir/>
          <dgm:animLvl val="lvl"/>
          <dgm:resizeHandles val="exact"/>
        </dgm:presLayoutVars>
      </dgm:prSet>
      <dgm:spPr/>
    </dgm:pt>
    <dgm:pt modelId="{1813DC32-13A7-4237-88F7-8457B1A5A04B}" type="pres">
      <dgm:prSet presAssocID="{BD223B05-E056-4F84-A83D-729C43D9357F}" presName="linNode" presStyleCnt="0"/>
      <dgm:spPr/>
    </dgm:pt>
    <dgm:pt modelId="{6F42532E-56D3-4620-92F3-612723FC06B3}" type="pres">
      <dgm:prSet presAssocID="{BD223B05-E056-4F84-A83D-729C43D9357F}" presName="parentText" presStyleLbl="node1" presStyleIdx="0" presStyleCnt="2">
        <dgm:presLayoutVars>
          <dgm:chMax val="1"/>
          <dgm:bulletEnabled val="1"/>
        </dgm:presLayoutVars>
      </dgm:prSet>
      <dgm:spPr/>
    </dgm:pt>
    <dgm:pt modelId="{48A19C3C-6FF1-4841-BB5D-65AD693A1077}" type="pres">
      <dgm:prSet presAssocID="{BD223B05-E056-4F84-A83D-729C43D9357F}" presName="descendantText" presStyleLbl="alignAccFollowNode1" presStyleIdx="0" presStyleCnt="2">
        <dgm:presLayoutVars>
          <dgm:bulletEnabled val="1"/>
        </dgm:presLayoutVars>
      </dgm:prSet>
      <dgm:spPr/>
    </dgm:pt>
    <dgm:pt modelId="{F2B5F807-FAF8-449A-80FE-ADDA781DE026}" type="pres">
      <dgm:prSet presAssocID="{9B2AD955-3569-410A-B85C-7DBA50C9B574}" presName="sp" presStyleCnt="0"/>
      <dgm:spPr/>
    </dgm:pt>
    <dgm:pt modelId="{06EBDBD2-B249-4F8C-BD4A-28BA33D28511}" type="pres">
      <dgm:prSet presAssocID="{94C29E1A-9EAC-45A1-B86C-14D484D926B4}" presName="linNode" presStyleCnt="0"/>
      <dgm:spPr/>
    </dgm:pt>
    <dgm:pt modelId="{53B0312E-2425-4CF5-8ECF-4F4E22A67FB2}" type="pres">
      <dgm:prSet presAssocID="{94C29E1A-9EAC-45A1-B86C-14D484D926B4}" presName="parentText" presStyleLbl="node1" presStyleIdx="1" presStyleCnt="2">
        <dgm:presLayoutVars>
          <dgm:chMax val="1"/>
          <dgm:bulletEnabled val="1"/>
        </dgm:presLayoutVars>
      </dgm:prSet>
      <dgm:spPr/>
    </dgm:pt>
    <dgm:pt modelId="{BA9AA0DF-7E4C-46A3-A28F-2CDBF2DE4EF7}" type="pres">
      <dgm:prSet presAssocID="{94C29E1A-9EAC-45A1-B86C-14D484D926B4}" presName="descendantText" presStyleLbl="alignAccFollowNode1" presStyleIdx="1" presStyleCnt="2">
        <dgm:presLayoutVars>
          <dgm:bulletEnabled val="1"/>
        </dgm:presLayoutVars>
      </dgm:prSet>
      <dgm:spPr/>
    </dgm:pt>
  </dgm:ptLst>
  <dgm:cxnLst>
    <dgm:cxn modelId="{D2671109-42AC-4819-AEC0-0230FC566CD4}" srcId="{94C29E1A-9EAC-45A1-B86C-14D484D926B4}" destId="{0580377A-1D6D-4B67-8D63-5CC7FB1A5382}" srcOrd="1" destOrd="0" parTransId="{3E9AD663-5519-4261-BFA2-16ACC895404C}" sibTransId="{1F05A49A-5928-4859-81D3-0EEF07193EB3}"/>
    <dgm:cxn modelId="{3BDC0B12-D3E3-49C0-A5B7-8D5F8488CB3A}" srcId="{94C29E1A-9EAC-45A1-B86C-14D484D926B4}" destId="{50D809A1-43A0-415B-BFDB-90A525BCF036}" srcOrd="0" destOrd="0" parTransId="{84742118-CB56-4A04-83E2-2C9F0C4B86EB}" sibTransId="{ADCB57C1-D5B4-4D37-BA36-57A8B76C5C2D}"/>
    <dgm:cxn modelId="{9AD9BD2C-52E4-44DC-A5D8-E5F5ECC7B2F3}" type="presOf" srcId="{BD223B05-E056-4F84-A83D-729C43D9357F}" destId="{6F42532E-56D3-4620-92F3-612723FC06B3}" srcOrd="0" destOrd="0" presId="urn:microsoft.com/office/officeart/2005/8/layout/vList5"/>
    <dgm:cxn modelId="{87D27135-0860-49D9-BF0E-CC461F24C453}" type="presOf" srcId="{50D809A1-43A0-415B-BFDB-90A525BCF036}" destId="{BA9AA0DF-7E4C-46A3-A28F-2CDBF2DE4EF7}" srcOrd="0" destOrd="0" presId="urn:microsoft.com/office/officeart/2005/8/layout/vList5"/>
    <dgm:cxn modelId="{D165FE3E-87A1-40E6-A5AF-70682EBD9AD5}" type="presOf" srcId="{0580377A-1D6D-4B67-8D63-5CC7FB1A5382}" destId="{BA9AA0DF-7E4C-46A3-A28F-2CDBF2DE4EF7}" srcOrd="0" destOrd="1" presId="urn:microsoft.com/office/officeart/2005/8/layout/vList5"/>
    <dgm:cxn modelId="{C50B2242-4201-4A3B-AF7E-191EE1E0F51A}" srcId="{BD223B05-E056-4F84-A83D-729C43D9357F}" destId="{0C22BDE6-2B9A-4582-88A4-DFAD0DACEDCA}" srcOrd="1" destOrd="0" parTransId="{FC0F16BA-C9F3-4371-B03D-FF99FC1B6A95}" sibTransId="{D0D7E20C-CC86-47E8-B13E-6AB2FCFD6E60}"/>
    <dgm:cxn modelId="{8C3AEC6E-8638-4169-9FAA-F13878C84586}" srcId="{2A181130-DA87-4E2F-BDD6-AE55888DD532}" destId="{94C29E1A-9EAC-45A1-B86C-14D484D926B4}" srcOrd="1" destOrd="0" parTransId="{987545EA-1C8D-4FE3-900F-57BD3D5721D0}" sibTransId="{32731275-950E-4359-9884-8022A7FC5F32}"/>
    <dgm:cxn modelId="{4DB1C870-94AE-4E7C-B3E5-BFB31E1580E8}" srcId="{BD223B05-E056-4F84-A83D-729C43D9357F}" destId="{32FC8D06-2102-46E0-AA70-66B240826DE9}" srcOrd="0" destOrd="0" parTransId="{F8BF6D08-32CD-4BC7-A76D-622569AF7094}" sibTransId="{0114F60E-D6BA-450A-88F8-9C4B4DB39340}"/>
    <dgm:cxn modelId="{9948F694-8620-4263-9436-08195C4D95A5}" type="presOf" srcId="{0C22BDE6-2B9A-4582-88A4-DFAD0DACEDCA}" destId="{48A19C3C-6FF1-4841-BB5D-65AD693A1077}" srcOrd="0" destOrd="1" presId="urn:microsoft.com/office/officeart/2005/8/layout/vList5"/>
    <dgm:cxn modelId="{35D3D995-E135-4CF0-8F3F-D4B6D33E5E05}" type="presOf" srcId="{94C29E1A-9EAC-45A1-B86C-14D484D926B4}" destId="{53B0312E-2425-4CF5-8ECF-4F4E22A67FB2}" srcOrd="0" destOrd="0" presId="urn:microsoft.com/office/officeart/2005/8/layout/vList5"/>
    <dgm:cxn modelId="{840292B3-3BDE-45AB-A314-BBA7C95C7A9B}" type="presOf" srcId="{2A181130-DA87-4E2F-BDD6-AE55888DD532}" destId="{D5F01966-27EF-40D7-9E86-1568D1039666}" srcOrd="0" destOrd="0" presId="urn:microsoft.com/office/officeart/2005/8/layout/vList5"/>
    <dgm:cxn modelId="{68E998D3-A60F-43CA-9462-436E9DC7A0CE}" type="presOf" srcId="{32FC8D06-2102-46E0-AA70-66B240826DE9}" destId="{48A19C3C-6FF1-4841-BB5D-65AD693A1077}" srcOrd="0" destOrd="0" presId="urn:microsoft.com/office/officeart/2005/8/layout/vList5"/>
    <dgm:cxn modelId="{7EE9D9F6-BCD8-40E5-9FB2-FFB1E248A38A}" srcId="{2A181130-DA87-4E2F-BDD6-AE55888DD532}" destId="{BD223B05-E056-4F84-A83D-729C43D9357F}" srcOrd="0" destOrd="0" parTransId="{FFBC8AB7-8217-4D9F-BDE0-C475F473266B}" sibTransId="{9B2AD955-3569-410A-B85C-7DBA50C9B574}"/>
    <dgm:cxn modelId="{09737D2C-83B0-4E94-AD06-8512D892CE30}" type="presParOf" srcId="{D5F01966-27EF-40D7-9E86-1568D1039666}" destId="{1813DC32-13A7-4237-88F7-8457B1A5A04B}" srcOrd="0" destOrd="0" presId="urn:microsoft.com/office/officeart/2005/8/layout/vList5"/>
    <dgm:cxn modelId="{1BB02F3F-BDD0-4A02-B484-B759D5DC74C0}" type="presParOf" srcId="{1813DC32-13A7-4237-88F7-8457B1A5A04B}" destId="{6F42532E-56D3-4620-92F3-612723FC06B3}" srcOrd="0" destOrd="0" presId="urn:microsoft.com/office/officeart/2005/8/layout/vList5"/>
    <dgm:cxn modelId="{789185C0-BC97-45C0-A389-685ECB0B6177}" type="presParOf" srcId="{1813DC32-13A7-4237-88F7-8457B1A5A04B}" destId="{48A19C3C-6FF1-4841-BB5D-65AD693A1077}" srcOrd="1" destOrd="0" presId="urn:microsoft.com/office/officeart/2005/8/layout/vList5"/>
    <dgm:cxn modelId="{B397B382-FE15-40CE-ABCE-D8441EFB4CA7}" type="presParOf" srcId="{D5F01966-27EF-40D7-9E86-1568D1039666}" destId="{F2B5F807-FAF8-449A-80FE-ADDA781DE026}" srcOrd="1" destOrd="0" presId="urn:microsoft.com/office/officeart/2005/8/layout/vList5"/>
    <dgm:cxn modelId="{8DA95FED-2867-447A-9EBD-33E4D943E37B}" type="presParOf" srcId="{D5F01966-27EF-40D7-9E86-1568D1039666}" destId="{06EBDBD2-B249-4F8C-BD4A-28BA33D28511}" srcOrd="2" destOrd="0" presId="urn:microsoft.com/office/officeart/2005/8/layout/vList5"/>
    <dgm:cxn modelId="{6CD77664-B204-4663-AE63-AB32C94487C3}" type="presParOf" srcId="{06EBDBD2-B249-4F8C-BD4A-28BA33D28511}" destId="{53B0312E-2425-4CF5-8ECF-4F4E22A67FB2}" srcOrd="0" destOrd="0" presId="urn:microsoft.com/office/officeart/2005/8/layout/vList5"/>
    <dgm:cxn modelId="{2D892590-8210-46D7-ADB6-2C20039AF28C}" type="presParOf" srcId="{06EBDBD2-B249-4F8C-BD4A-28BA33D28511}" destId="{BA9AA0DF-7E4C-46A3-A28F-2CDBF2DE4EF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36093-71CA-42E6-ABC6-0314FE9E41F6}">
      <dsp:nvSpPr>
        <dsp:cNvPr id="0" name=""/>
        <dsp:cNvSpPr/>
      </dsp:nvSpPr>
      <dsp:spPr>
        <a:xfrm>
          <a:off x="0" y="54167"/>
          <a:ext cx="6269038" cy="103285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Marketing Strategy</a:t>
          </a:r>
        </a:p>
      </dsp:txBody>
      <dsp:txXfrm>
        <a:off x="50420" y="104587"/>
        <a:ext cx="6168198" cy="932014"/>
      </dsp:txXfrm>
    </dsp:sp>
    <dsp:sp modelId="{CE2F2497-C5DA-4C6F-946F-4ED75491B5AC}">
      <dsp:nvSpPr>
        <dsp:cNvPr id="0" name=""/>
        <dsp:cNvSpPr/>
      </dsp:nvSpPr>
      <dsp:spPr>
        <a:xfrm>
          <a:off x="0" y="1161901"/>
          <a:ext cx="6269038" cy="103285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Strategic Marketing Framework</a:t>
          </a:r>
        </a:p>
      </dsp:txBody>
      <dsp:txXfrm>
        <a:off x="50420" y="1212321"/>
        <a:ext cx="6168198" cy="932014"/>
      </dsp:txXfrm>
    </dsp:sp>
    <dsp:sp modelId="{7BD36A1C-5AE2-4955-AE29-E3838826257D}">
      <dsp:nvSpPr>
        <dsp:cNvPr id="0" name=""/>
        <dsp:cNvSpPr/>
      </dsp:nvSpPr>
      <dsp:spPr>
        <a:xfrm>
          <a:off x="0" y="2269635"/>
          <a:ext cx="6269038" cy="103285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Unique Value Proposition</a:t>
          </a:r>
        </a:p>
      </dsp:txBody>
      <dsp:txXfrm>
        <a:off x="50420" y="2320055"/>
        <a:ext cx="6168198" cy="932014"/>
      </dsp:txXfrm>
    </dsp:sp>
    <dsp:sp modelId="{AEA6C200-7270-4C70-B801-C424EAF4598A}">
      <dsp:nvSpPr>
        <dsp:cNvPr id="0" name=""/>
        <dsp:cNvSpPr/>
      </dsp:nvSpPr>
      <dsp:spPr>
        <a:xfrm>
          <a:off x="0" y="3377369"/>
          <a:ext cx="6269038" cy="103285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Sustainable Marketing</a:t>
          </a:r>
        </a:p>
      </dsp:txBody>
      <dsp:txXfrm>
        <a:off x="50420" y="3427789"/>
        <a:ext cx="6168198" cy="932014"/>
      </dsp:txXfrm>
    </dsp:sp>
    <dsp:sp modelId="{569137A4-B6FD-46D3-856C-34D6B7C04B07}">
      <dsp:nvSpPr>
        <dsp:cNvPr id="0" name=""/>
        <dsp:cNvSpPr/>
      </dsp:nvSpPr>
      <dsp:spPr>
        <a:xfrm>
          <a:off x="0" y="4485103"/>
          <a:ext cx="6269038" cy="1032854"/>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Discussion about Personal Consumption Footprints </a:t>
          </a:r>
        </a:p>
      </dsp:txBody>
      <dsp:txXfrm>
        <a:off x="50420" y="4535523"/>
        <a:ext cx="6168198" cy="932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19C3C-6FF1-4841-BB5D-65AD693A1077}">
      <dsp:nvSpPr>
        <dsp:cNvPr id="0" name=""/>
        <dsp:cNvSpPr/>
      </dsp:nvSpPr>
      <dsp:spPr>
        <a:xfrm rot="5400000">
          <a:off x="6623464" y="-2706029"/>
          <a:ext cx="1054287"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Submit personal bio</a:t>
          </a:r>
        </a:p>
        <a:p>
          <a:pPr marL="228600" lvl="1" indent="-228600" algn="l" defTabSz="977900">
            <a:lnSpc>
              <a:spcPct val="90000"/>
            </a:lnSpc>
            <a:spcBef>
              <a:spcPct val="0"/>
            </a:spcBef>
            <a:spcAft>
              <a:spcPct val="15000"/>
            </a:spcAft>
            <a:buChar char="•"/>
          </a:pPr>
          <a:r>
            <a:rPr lang="en-US" sz="2200" kern="1200" dirty="0"/>
            <a:t>Buy Cradle to Cradle</a:t>
          </a:r>
        </a:p>
      </dsp:txBody>
      <dsp:txXfrm rot="-5400000">
        <a:off x="3785616" y="183285"/>
        <a:ext cx="6678518" cy="951355"/>
      </dsp:txXfrm>
    </dsp:sp>
    <dsp:sp modelId="{6F42532E-56D3-4620-92F3-612723FC06B3}">
      <dsp:nvSpPr>
        <dsp:cNvPr id="0" name=""/>
        <dsp:cNvSpPr/>
      </dsp:nvSpPr>
      <dsp:spPr>
        <a:xfrm>
          <a:off x="0" y="32"/>
          <a:ext cx="3785616" cy="1317859"/>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Other Assignments</a:t>
          </a:r>
        </a:p>
      </dsp:txBody>
      <dsp:txXfrm>
        <a:off x="64333" y="64365"/>
        <a:ext cx="3656950" cy="1189193"/>
      </dsp:txXfrm>
    </dsp:sp>
    <dsp:sp modelId="{BA9AA0DF-7E4C-46A3-A28F-2CDBF2DE4EF7}">
      <dsp:nvSpPr>
        <dsp:cNvPr id="0" name=""/>
        <dsp:cNvSpPr/>
      </dsp:nvSpPr>
      <dsp:spPr>
        <a:xfrm rot="5400000">
          <a:off x="6623464" y="-1322277"/>
          <a:ext cx="1054287"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Start forming term project teams</a:t>
          </a:r>
        </a:p>
        <a:p>
          <a:pPr marL="228600" lvl="1" indent="-228600" algn="l" defTabSz="977900">
            <a:lnSpc>
              <a:spcPct val="90000"/>
            </a:lnSpc>
            <a:spcBef>
              <a:spcPct val="0"/>
            </a:spcBef>
            <a:spcAft>
              <a:spcPct val="15000"/>
            </a:spcAft>
            <a:buChar char="•"/>
          </a:pPr>
          <a:r>
            <a:rPr lang="en-US" sz="2200" kern="1200" dirty="0"/>
            <a:t>Group formation sheet - https://tinyurl.com/yy4g5u48 </a:t>
          </a:r>
        </a:p>
      </dsp:txBody>
      <dsp:txXfrm rot="-5400000">
        <a:off x="3785616" y="1567037"/>
        <a:ext cx="6678518" cy="951355"/>
      </dsp:txXfrm>
    </dsp:sp>
    <dsp:sp modelId="{53B0312E-2425-4CF5-8ECF-4F4E22A67FB2}">
      <dsp:nvSpPr>
        <dsp:cNvPr id="0" name=""/>
        <dsp:cNvSpPr/>
      </dsp:nvSpPr>
      <dsp:spPr>
        <a:xfrm>
          <a:off x="0" y="1383784"/>
          <a:ext cx="3785616" cy="1317859"/>
        </a:xfrm>
        <a:prstGeom prst="roundRect">
          <a:avLst/>
        </a:prstGeom>
        <a:gradFill rotWithShape="0">
          <a:gsLst>
            <a:gs pos="0">
              <a:schemeClr val="accent1">
                <a:shade val="80000"/>
                <a:hueOff val="271263"/>
                <a:satOff val="5175"/>
                <a:lumOff val="22855"/>
                <a:alphaOff val="0"/>
                <a:satMod val="103000"/>
                <a:lumMod val="102000"/>
                <a:tint val="94000"/>
              </a:schemeClr>
            </a:gs>
            <a:gs pos="50000">
              <a:schemeClr val="accent1">
                <a:shade val="80000"/>
                <a:hueOff val="271263"/>
                <a:satOff val="5175"/>
                <a:lumOff val="22855"/>
                <a:alphaOff val="0"/>
                <a:satMod val="110000"/>
                <a:lumMod val="100000"/>
                <a:shade val="100000"/>
              </a:schemeClr>
            </a:gs>
            <a:gs pos="100000">
              <a:schemeClr val="accent1">
                <a:shade val="80000"/>
                <a:hueOff val="271263"/>
                <a:satOff val="5175"/>
                <a:lumOff val="228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a:t>Term Project Milestone</a:t>
          </a:r>
        </a:p>
      </dsp:txBody>
      <dsp:txXfrm>
        <a:off x="64333" y="1448117"/>
        <a:ext cx="3656950" cy="11891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3F6CA-2015-4E3F-9010-B330C483979D}"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266D5-1AA6-4194-A6FF-F66920049100}" type="slidenum">
              <a:rPr lang="en-US" smtClean="0"/>
              <a:t>‹#›</a:t>
            </a:fld>
            <a:endParaRPr lang="en-US"/>
          </a:p>
        </p:txBody>
      </p:sp>
    </p:spTree>
    <p:extLst>
      <p:ext uri="{BB962C8B-B14F-4D97-AF65-F5344CB8AC3E}">
        <p14:creationId xmlns:p14="http://schemas.microsoft.com/office/powerpoint/2010/main" val="2218829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rectpoll.com/r?XDbzPBd3ixYqg8SO9chxXFg0oCGgWl9oEnTt4iBk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IT/Finance: Strategic IT Implementation, Efficiency, Virtual Office</a:t>
            </a:r>
          </a:p>
          <a:p>
            <a:pPr lvl="1"/>
            <a:r>
              <a:rPr lang="en-US" dirty="0"/>
              <a:t>Razorfish, Deutsche Bank, Citibank</a:t>
            </a:r>
          </a:p>
          <a:p>
            <a:r>
              <a:rPr lang="en-US" dirty="0"/>
              <a:t>Strategic Marketing </a:t>
            </a:r>
          </a:p>
          <a:p>
            <a:pPr lvl="1"/>
            <a:r>
              <a:rPr lang="en-US" dirty="0"/>
              <a:t>Discovery Channel/Planet Green</a:t>
            </a:r>
          </a:p>
          <a:p>
            <a:r>
              <a:rPr lang="en-US" dirty="0"/>
              <a:t>Social Entrepreneurship</a:t>
            </a:r>
          </a:p>
          <a:p>
            <a:pPr lvl="1"/>
            <a:r>
              <a:rPr lang="en-US" dirty="0"/>
              <a:t>Cozy iPod accessories (Fair Trade/Organic)</a:t>
            </a:r>
          </a:p>
          <a:p>
            <a:r>
              <a:rPr lang="en-US" dirty="0"/>
              <a:t>Communications</a:t>
            </a:r>
          </a:p>
          <a:p>
            <a:pPr lvl="1"/>
            <a:r>
              <a:rPr lang="en-US" dirty="0"/>
              <a:t>un.org/climate change, treehugger.com, Yahoo Green, </a:t>
            </a:r>
            <a:r>
              <a:rPr lang="en-US" dirty="0" err="1"/>
              <a:t>Inhabitat</a:t>
            </a:r>
            <a:r>
              <a:rPr lang="en-US" dirty="0"/>
              <a:t>, </a:t>
            </a:r>
            <a:r>
              <a:rPr lang="en-US" dirty="0" err="1"/>
              <a:t>EcoGeek</a:t>
            </a:r>
            <a:endParaRPr lang="en-US" dirty="0"/>
          </a:p>
          <a:p>
            <a:endParaRPr lang="en-US" dirty="0"/>
          </a:p>
        </p:txBody>
      </p:sp>
      <p:sp>
        <p:nvSpPr>
          <p:cNvPr id="4" name="Slide Number Placeholder 3"/>
          <p:cNvSpPr>
            <a:spLocks noGrp="1"/>
          </p:cNvSpPr>
          <p:nvPr>
            <p:ph type="sldNum" sz="quarter" idx="10"/>
          </p:nvPr>
        </p:nvSpPr>
        <p:spPr/>
        <p:txBody>
          <a:bodyPr/>
          <a:lstStyle/>
          <a:p>
            <a:fld id="{DCEB7556-E886-4D4D-A807-266C780CDA35}" type="slidenum">
              <a:rPr lang="en-US" smtClean="0"/>
              <a:pPr/>
              <a:t>5</a:t>
            </a:fld>
            <a:endParaRPr lang="en-US"/>
          </a:p>
        </p:txBody>
      </p:sp>
    </p:spTree>
    <p:extLst>
      <p:ext uri="{BB962C8B-B14F-4D97-AF65-F5344CB8AC3E}">
        <p14:creationId xmlns:p14="http://schemas.microsoft.com/office/powerpoint/2010/main" val="1731096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Results link: </a:t>
            </a:r>
            <a:r>
              <a:rPr lang="en-US" u="none" strike="noStrike" dirty="0">
                <a:solidFill>
                  <a:srgbClr val="22A6CB"/>
                </a:solidFill>
                <a:effectLst/>
                <a:hlinkClick r:id="rId3"/>
              </a:rPr>
              <a:t>https://directpoll.com/r?XDbzPBd3ixYqg8SO9chxXFg0oCGgWl9oEnTt4iBkI</a:t>
            </a:r>
            <a:endParaRPr lang="en-US" dirty="0">
              <a:highlight>
                <a:srgbClr val="FFFF00"/>
              </a:highlight>
            </a:endParaRPr>
          </a:p>
        </p:txBody>
      </p:sp>
      <p:sp>
        <p:nvSpPr>
          <p:cNvPr id="4" name="Slide Number Placeholder 3"/>
          <p:cNvSpPr>
            <a:spLocks noGrp="1"/>
          </p:cNvSpPr>
          <p:nvPr>
            <p:ph type="sldNum" sz="quarter" idx="10"/>
          </p:nvPr>
        </p:nvSpPr>
        <p:spPr/>
        <p:txBody>
          <a:bodyPr/>
          <a:lstStyle/>
          <a:p>
            <a:fld id="{C52266D5-1AA6-4194-A6FF-F66920049100}" type="slidenum">
              <a:rPr lang="en-US" smtClean="0"/>
              <a:t>11</a:t>
            </a:fld>
            <a:endParaRPr lang="en-US"/>
          </a:p>
        </p:txBody>
      </p:sp>
    </p:spTree>
    <p:extLst>
      <p:ext uri="{BB962C8B-B14F-4D97-AF65-F5344CB8AC3E}">
        <p14:creationId xmlns:p14="http://schemas.microsoft.com/office/powerpoint/2010/main" val="239653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Capitalism" by Paul Hawken, (1999) p. 81.</a:t>
            </a:r>
          </a:p>
        </p:txBody>
      </p:sp>
      <p:sp>
        <p:nvSpPr>
          <p:cNvPr id="4" name="Slide Number Placeholder 3"/>
          <p:cNvSpPr>
            <a:spLocks noGrp="1"/>
          </p:cNvSpPr>
          <p:nvPr>
            <p:ph type="sldNum" sz="quarter" idx="5"/>
          </p:nvPr>
        </p:nvSpPr>
        <p:spPr/>
        <p:txBody>
          <a:bodyPr/>
          <a:lstStyle/>
          <a:p>
            <a:fld id="{C52266D5-1AA6-4194-A6FF-F66920049100}" type="slidenum">
              <a:rPr lang="en-US" smtClean="0"/>
              <a:t>21</a:t>
            </a:fld>
            <a:endParaRPr lang="en-US"/>
          </a:p>
        </p:txBody>
      </p:sp>
    </p:spTree>
    <p:extLst>
      <p:ext uri="{BB962C8B-B14F-4D97-AF65-F5344CB8AC3E}">
        <p14:creationId xmlns:p14="http://schemas.microsoft.com/office/powerpoint/2010/main" val="4274462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C0B9A-1811-42AB-A82E-3099FB51B049}" type="slidenum">
              <a:rPr lang="en-US" smtClean="0"/>
              <a:pPr/>
              <a:t>33</a:t>
            </a:fld>
            <a:endParaRPr lang="en-US" dirty="0"/>
          </a:p>
        </p:txBody>
      </p:sp>
    </p:spTree>
    <p:extLst>
      <p:ext uri="{BB962C8B-B14F-4D97-AF65-F5344CB8AC3E}">
        <p14:creationId xmlns:p14="http://schemas.microsoft.com/office/powerpoint/2010/main" val="617780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background</a:t>
            </a:r>
          </a:p>
          <a:p>
            <a:endParaRPr lang="en-US" dirty="0"/>
          </a:p>
          <a:p>
            <a:r>
              <a:rPr lang="en-US" dirty="0"/>
              <a:t>Charlotte’s background</a:t>
            </a:r>
          </a:p>
          <a:p>
            <a:endParaRPr lang="en-US" dirty="0"/>
          </a:p>
          <a:p>
            <a:r>
              <a:rPr lang="en-US" dirty="0"/>
              <a:t>Office hours posted on </a:t>
            </a:r>
            <a:r>
              <a:rPr lang="en-US" dirty="0" err="1"/>
              <a:t>CourseWorks</a:t>
            </a:r>
            <a:endParaRPr lang="en-US" dirty="0"/>
          </a:p>
        </p:txBody>
      </p:sp>
      <p:sp>
        <p:nvSpPr>
          <p:cNvPr id="4" name="Slide Number Placeholder 3"/>
          <p:cNvSpPr>
            <a:spLocks noGrp="1"/>
          </p:cNvSpPr>
          <p:nvPr>
            <p:ph type="sldNum" sz="quarter" idx="10"/>
          </p:nvPr>
        </p:nvSpPr>
        <p:spPr/>
        <p:txBody>
          <a:bodyPr/>
          <a:lstStyle/>
          <a:p>
            <a:fld id="{365971A3-24C2-1D4F-B7D8-1509B36ECB14}" type="slidenum">
              <a:rPr lang="en-US" smtClean="0"/>
              <a:pPr/>
              <a:t>34</a:t>
            </a:fld>
            <a:endParaRPr lang="en-US"/>
          </a:p>
        </p:txBody>
      </p:sp>
    </p:spTree>
    <p:extLst>
      <p:ext uri="{BB962C8B-B14F-4D97-AF65-F5344CB8AC3E}">
        <p14:creationId xmlns:p14="http://schemas.microsoft.com/office/powerpoint/2010/main" val="2284270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7141D7-CDD3-44B3-B574-37F1230130CF}"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3842351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141D7-CDD3-44B3-B574-37F1230130CF}"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3790191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141D7-CDD3-44B3-B574-37F1230130CF}"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225793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7141D7-CDD3-44B3-B574-37F1230130CF}"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2576413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7141D7-CDD3-44B3-B574-37F1230130CF}"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2158550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7141D7-CDD3-44B3-B574-37F1230130C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20537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7141D7-CDD3-44B3-B574-37F1230130CF}"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897370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7141D7-CDD3-44B3-B574-37F1230130CF}"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273641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141D7-CDD3-44B3-B574-37F1230130CF}"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2655997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7141D7-CDD3-44B3-B574-37F1230130C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206070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7141D7-CDD3-44B3-B574-37F1230130CF}"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B83694-81E0-4043-975A-265C9DD211C0}" type="slidenum">
              <a:rPr lang="en-US" smtClean="0"/>
              <a:t>‹#›</a:t>
            </a:fld>
            <a:endParaRPr lang="en-US"/>
          </a:p>
        </p:txBody>
      </p:sp>
    </p:spTree>
    <p:extLst>
      <p:ext uri="{BB962C8B-B14F-4D97-AF65-F5344CB8AC3E}">
        <p14:creationId xmlns:p14="http://schemas.microsoft.com/office/powerpoint/2010/main" val="3850750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141D7-CDD3-44B3-B574-37F1230130CF}"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B83694-81E0-4043-975A-265C9DD211C0}" type="slidenum">
              <a:rPr lang="en-US" smtClean="0"/>
              <a:t>‹#›</a:t>
            </a:fld>
            <a:endParaRPr lang="en-US"/>
          </a:p>
        </p:txBody>
      </p:sp>
    </p:spTree>
    <p:extLst>
      <p:ext uri="{BB962C8B-B14F-4D97-AF65-F5344CB8AC3E}">
        <p14:creationId xmlns:p14="http://schemas.microsoft.com/office/powerpoint/2010/main" val="1380782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etc.ch/bWCG" TargetMode="Externa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investopedia.com/terms/g/gdp.asp#ixzz4J8LYWdGW"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gcafh.org/edlab/Lebow.pdf" TargetMode="External"/><Relationship Id="rId2" Type="http://schemas.openxmlformats.org/officeDocument/2006/relationships/hyperlink" Target="http://www.postcarbon.org/the-brief-tragic-reign-of-consumerism-and-the-birth-of-a-happy-alternative/"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6608" y="963877"/>
            <a:ext cx="3695954" cy="4930246"/>
          </a:xfrm>
        </p:spPr>
        <p:txBody>
          <a:bodyPr>
            <a:normAutofit/>
          </a:bodyPr>
          <a:lstStyle/>
          <a:p>
            <a:pPr algn="ctr"/>
            <a:r>
              <a:rPr lang="en-US" sz="4800" dirty="0">
                <a:solidFill>
                  <a:schemeClr val="accent1"/>
                </a:solidFill>
              </a:rPr>
              <a:t>Welcome to </a:t>
            </a:r>
            <a:r>
              <a:rPr lang="en-US" dirty="0">
                <a:solidFill>
                  <a:schemeClr val="accent1"/>
                </a:solidFill>
              </a:rPr>
              <a:t>“Consumerism &amp; Sustainability”</a:t>
            </a:r>
          </a:p>
        </p:txBody>
      </p:sp>
      <p:sp>
        <p:nvSpPr>
          <p:cNvPr id="3" name="Content Placeholder 2"/>
          <p:cNvSpPr>
            <a:spLocks noGrp="1"/>
          </p:cNvSpPr>
          <p:nvPr>
            <p:ph idx="1"/>
          </p:nvPr>
        </p:nvSpPr>
        <p:spPr>
          <a:xfrm>
            <a:off x="4976031" y="963877"/>
            <a:ext cx="6804840" cy="4930246"/>
          </a:xfrm>
        </p:spPr>
        <p:txBody>
          <a:bodyPr anchor="ctr">
            <a:normAutofit/>
          </a:bodyPr>
          <a:lstStyle/>
          <a:p>
            <a:r>
              <a:rPr lang="en-US" dirty="0"/>
              <a:t>Thursdays from 6:10-8:00 PM </a:t>
            </a:r>
          </a:p>
          <a:p>
            <a:r>
              <a:rPr lang="en-US" dirty="0"/>
              <a:t>Online only</a:t>
            </a:r>
            <a:endParaRPr lang="en-US" dirty="0">
              <a:highlight>
                <a:srgbClr val="FFFF00"/>
              </a:highlight>
            </a:endParaRPr>
          </a:p>
          <a:p>
            <a:r>
              <a:rPr lang="en-US" dirty="0"/>
              <a:t>Prof. Celine Ruben-Salama</a:t>
            </a:r>
          </a:p>
          <a:p>
            <a:pPr lvl="1"/>
            <a:r>
              <a:rPr lang="en-US" sz="2800" dirty="0"/>
              <a:t>Office Hours </a:t>
            </a:r>
          </a:p>
          <a:p>
            <a:pPr marL="457200" lvl="1" indent="0">
              <a:buNone/>
            </a:pPr>
            <a:r>
              <a:rPr lang="en-US" sz="2800" dirty="0"/>
              <a:t>-Before or after class, or by appointment</a:t>
            </a:r>
          </a:p>
          <a:p>
            <a:r>
              <a:rPr lang="en-US" dirty="0"/>
              <a:t>TAs:  Claudia Canal and Via </a:t>
            </a:r>
            <a:r>
              <a:rPr lang="en-US" dirty="0" err="1"/>
              <a:t>Callistha</a:t>
            </a:r>
            <a:endParaRPr lang="en-US" dirty="0"/>
          </a:p>
          <a:p>
            <a:pPr lvl="1"/>
            <a:r>
              <a:rPr lang="en-US" dirty="0"/>
              <a:t>Office Hours by appointment</a:t>
            </a:r>
          </a:p>
        </p:txBody>
      </p:sp>
    </p:spTree>
    <p:extLst>
      <p:ext uri="{BB962C8B-B14F-4D97-AF65-F5344CB8AC3E}">
        <p14:creationId xmlns:p14="http://schemas.microsoft.com/office/powerpoint/2010/main" val="878821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3"/>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91" name="Google Shape;191;p13"/>
          <p:cNvSpPr txBox="1">
            <a:spLocks noGrp="1"/>
          </p:cNvSpPr>
          <p:nvPr>
            <p:ph type="title"/>
          </p:nvPr>
        </p:nvSpPr>
        <p:spPr>
          <a:xfrm>
            <a:off x="3363864" y="685800"/>
            <a:ext cx="7705164"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US"/>
              <a:t>TA, Claudia Canal</a:t>
            </a:r>
            <a:br>
              <a:rPr lang="en-US"/>
            </a:br>
            <a:r>
              <a:rPr lang="en-US"/>
              <a:t>SUMA ’21</a:t>
            </a:r>
            <a:endParaRPr/>
          </a:p>
        </p:txBody>
      </p:sp>
      <p:sp>
        <p:nvSpPr>
          <p:cNvPr id="192" name="Google Shape;192;p13"/>
          <p:cNvSpPr/>
          <p:nvPr/>
        </p:nvSpPr>
        <p:spPr>
          <a:xfrm>
            <a:off x="1" y="376"/>
            <a:ext cx="3044410" cy="68576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281581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txBox="1">
            <a:spLocks noGrp="1"/>
          </p:cNvSpPr>
          <p:nvPr>
            <p:ph type="body" idx="1"/>
          </p:nvPr>
        </p:nvSpPr>
        <p:spPr>
          <a:xfrm>
            <a:off x="3363863" y="2286000"/>
            <a:ext cx="8108469" cy="3581400"/>
          </a:xfrm>
          <a:prstGeom prst="rect">
            <a:avLst/>
          </a:prstGeom>
          <a:noFill/>
          <a:ln>
            <a:noFill/>
          </a:ln>
        </p:spPr>
        <p:txBody>
          <a:bodyPr spcFirstLastPara="1" wrap="square" lIns="91425" tIns="45700" rIns="91425" bIns="45700" anchor="t" anchorCtr="0">
            <a:noAutofit/>
          </a:bodyPr>
          <a:lstStyle/>
          <a:p>
            <a:pPr marL="384048" lvl="0" indent="-384048" algn="l" rtl="0">
              <a:lnSpc>
                <a:spcPct val="94000"/>
              </a:lnSpc>
              <a:spcBef>
                <a:spcPts val="0"/>
              </a:spcBef>
              <a:spcAft>
                <a:spcPts val="0"/>
              </a:spcAft>
              <a:buClr>
                <a:schemeClr val="dk2"/>
              </a:buClr>
              <a:buSzPts val="1700"/>
              <a:buFont typeface="Noto Sans Symbols"/>
              <a:buChar char="▪"/>
            </a:pPr>
            <a:r>
              <a:rPr lang="en-US" sz="2200" dirty="0"/>
              <a:t>Work experience: 3+ years working as a sustainability consultant covering an array of projects ranging from corporate reporting and data assurance to deploying waste management programs.</a:t>
            </a:r>
            <a:endParaRPr sz="2200" dirty="0"/>
          </a:p>
          <a:p>
            <a:pPr marL="384048" lvl="0" indent="-384048" algn="l" rtl="0">
              <a:lnSpc>
                <a:spcPct val="94000"/>
              </a:lnSpc>
              <a:spcBef>
                <a:spcPts val="1200"/>
              </a:spcBef>
              <a:spcAft>
                <a:spcPts val="0"/>
              </a:spcAft>
              <a:buClr>
                <a:schemeClr val="dk2"/>
              </a:buClr>
              <a:buSzPts val="1700"/>
              <a:buFont typeface="Noto Sans Symbols"/>
              <a:buChar char="▪"/>
            </a:pPr>
            <a:r>
              <a:rPr lang="en-US" sz="2200" dirty="0"/>
              <a:t>Home town: Barcelona, Spain</a:t>
            </a:r>
            <a:endParaRPr sz="2200" dirty="0"/>
          </a:p>
          <a:p>
            <a:pPr marL="384048" lvl="0" indent="-384048" algn="l" rtl="0">
              <a:lnSpc>
                <a:spcPct val="94000"/>
              </a:lnSpc>
              <a:spcBef>
                <a:spcPts val="1200"/>
              </a:spcBef>
              <a:spcAft>
                <a:spcPts val="0"/>
              </a:spcAft>
              <a:buClr>
                <a:schemeClr val="dk2"/>
              </a:buClr>
              <a:buSzPts val="1700"/>
              <a:buFont typeface="Noto Sans Symbols"/>
              <a:buChar char="▪"/>
            </a:pPr>
            <a:r>
              <a:rPr lang="en-US" sz="2200" dirty="0"/>
              <a:t>Lived in: Barcelona, Charlottesville, New York</a:t>
            </a:r>
            <a:endParaRPr sz="2200" dirty="0"/>
          </a:p>
          <a:p>
            <a:pPr marL="384048" lvl="0" indent="-384048" algn="l" rtl="0">
              <a:lnSpc>
                <a:spcPct val="94000"/>
              </a:lnSpc>
              <a:spcBef>
                <a:spcPts val="1200"/>
              </a:spcBef>
              <a:spcAft>
                <a:spcPts val="0"/>
              </a:spcAft>
              <a:buClr>
                <a:schemeClr val="dk2"/>
              </a:buClr>
              <a:buSzPts val="1700"/>
              <a:buFont typeface="Noto Sans Symbols"/>
              <a:buChar char="▪"/>
            </a:pPr>
            <a:r>
              <a:rPr lang="en-US" sz="2200" dirty="0"/>
              <a:t>Fun fact: during quarantine, I spent many Monday afternoons feeding and cleaning horses, donkeys and cats as a volunteer at an equine rescue center in Virginia.</a:t>
            </a:r>
            <a:endParaRPr sz="2200" dirty="0"/>
          </a:p>
          <a:p>
            <a:pPr marL="384048" lvl="0" indent="-384048" algn="l" rtl="0">
              <a:lnSpc>
                <a:spcPct val="94000"/>
              </a:lnSpc>
              <a:spcBef>
                <a:spcPts val="1200"/>
              </a:spcBef>
              <a:spcAft>
                <a:spcPts val="0"/>
              </a:spcAft>
              <a:buClr>
                <a:schemeClr val="dk2"/>
              </a:buClr>
              <a:buSzPts val="1700"/>
              <a:buFont typeface="Noto Sans Symbols"/>
              <a:buChar char="▪"/>
            </a:pPr>
            <a:r>
              <a:rPr lang="en-US" sz="2200" dirty="0"/>
              <a:t>Interested in: disruptive Corporate Sustainability projects, Sustainable Product Development, Waste Management and Sustainable Agriculture.</a:t>
            </a:r>
            <a:endParaRPr sz="2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5CDEC5-6C32-44F4-864E-1C12587529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0196" y="492573"/>
            <a:ext cx="5880796" cy="5880796"/>
          </a:xfrm>
          <a:prstGeom prst="rect">
            <a:avLst/>
          </a:prstGeom>
        </p:spPr>
      </p:pic>
      <p:sp>
        <p:nvSpPr>
          <p:cNvPr id="14" name="Rectangle 13">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BE11A6-B83D-48D8-A5EC-F04389E597F9}"/>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chemeClr val="bg1"/>
                </a:solidFill>
                <a:latin typeface="+mj-lt"/>
                <a:ea typeface="+mj-ea"/>
                <a:cs typeface="+mj-cs"/>
              </a:rPr>
              <a:t>Getting to Know You</a:t>
            </a:r>
          </a:p>
        </p:txBody>
      </p:sp>
      <p:sp>
        <p:nvSpPr>
          <p:cNvPr id="3" name="Content Placeholder 2">
            <a:extLst>
              <a:ext uri="{FF2B5EF4-FFF2-40B4-BE49-F238E27FC236}">
                <a16:creationId xmlns:a16="http://schemas.microsoft.com/office/drawing/2014/main" id="{8646131D-A99E-467C-9EC5-DDE9F6DDFFC3}"/>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u="none" strike="noStrike" dirty="0">
                <a:solidFill>
                  <a:srgbClr val="22A6CB"/>
                </a:solidFill>
                <a:effectLst/>
                <a:hlinkClick r:id="rId5"/>
              </a:rPr>
              <a:t>http://etc.ch/bWCG</a:t>
            </a:r>
            <a:endParaRPr lang="en-US" sz="2000" kern="1200" dirty="0">
              <a:solidFill>
                <a:schemeClr val="accent1">
                  <a:lumMod val="40000"/>
                  <a:lumOff val="60000"/>
                </a:schemeClr>
              </a:solidFill>
              <a:highlight>
                <a:srgbClr val="FFFF00"/>
              </a:highlight>
            </a:endParaRPr>
          </a:p>
        </p:txBody>
      </p:sp>
    </p:spTree>
    <p:extLst>
      <p:ext uri="{BB962C8B-B14F-4D97-AF65-F5344CB8AC3E}">
        <p14:creationId xmlns:p14="http://schemas.microsoft.com/office/powerpoint/2010/main" val="954463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Course Context</a:t>
            </a:r>
          </a:p>
        </p:txBody>
      </p:sp>
    </p:spTree>
    <p:extLst>
      <p:ext uri="{BB962C8B-B14F-4D97-AF65-F5344CB8AC3E}">
        <p14:creationId xmlns:p14="http://schemas.microsoft.com/office/powerpoint/2010/main" val="65134741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32A8-A09F-4821-8DCA-1C1A043C92C9}"/>
              </a:ext>
            </a:extLst>
          </p:cNvPr>
          <p:cNvSpPr>
            <a:spLocks noGrp="1"/>
          </p:cNvSpPr>
          <p:nvPr>
            <p:ph type="title"/>
          </p:nvPr>
        </p:nvSpPr>
        <p:spPr/>
        <p:txBody>
          <a:bodyPr/>
          <a:lstStyle/>
          <a:p>
            <a:r>
              <a:rPr lang="en-US" dirty="0"/>
              <a:t>Course Context</a:t>
            </a:r>
          </a:p>
        </p:txBody>
      </p:sp>
      <p:sp>
        <p:nvSpPr>
          <p:cNvPr id="3" name="Content Placeholder 2">
            <a:extLst>
              <a:ext uri="{FF2B5EF4-FFF2-40B4-BE49-F238E27FC236}">
                <a16:creationId xmlns:a16="http://schemas.microsoft.com/office/drawing/2014/main" id="{252C90AF-64DE-48F2-B5ED-CB122261B987}"/>
              </a:ext>
            </a:extLst>
          </p:cNvPr>
          <p:cNvSpPr>
            <a:spLocks noGrp="1"/>
          </p:cNvSpPr>
          <p:nvPr>
            <p:ph idx="1"/>
          </p:nvPr>
        </p:nvSpPr>
        <p:spPr>
          <a:xfrm>
            <a:off x="838200" y="1825625"/>
            <a:ext cx="9159240" cy="4351338"/>
          </a:xfrm>
        </p:spPr>
        <p:txBody>
          <a:bodyPr>
            <a:normAutofit fontScale="92500"/>
          </a:bodyPr>
          <a:lstStyle/>
          <a:p>
            <a:pPr marL="514350" indent="-514350">
              <a:buFont typeface="+mj-lt"/>
              <a:buAutoNum type="arabicPeriod"/>
            </a:pPr>
            <a:r>
              <a:rPr lang="en-US" dirty="0"/>
              <a:t>Consumerism is an important engine of the world economy</a:t>
            </a:r>
          </a:p>
          <a:p>
            <a:pPr marL="514350" indent="-514350">
              <a:buFont typeface="+mj-lt"/>
              <a:buAutoNum type="arabicPeriod"/>
            </a:pPr>
            <a:r>
              <a:rPr lang="en-US" dirty="0"/>
              <a:t>Market failures exist and create opportunities</a:t>
            </a:r>
          </a:p>
          <a:p>
            <a:pPr marL="514350" indent="-514350">
              <a:buFont typeface="+mj-lt"/>
              <a:buAutoNum type="arabicPeriod"/>
            </a:pPr>
            <a:r>
              <a:rPr lang="en-US" dirty="0"/>
              <a:t>Companies have an important role to play</a:t>
            </a:r>
          </a:p>
          <a:p>
            <a:pPr marL="514350" indent="-514350">
              <a:buFont typeface="+mj-lt"/>
              <a:buAutoNum type="arabicPeriod"/>
            </a:pPr>
            <a:r>
              <a:rPr lang="en-US" dirty="0"/>
              <a:t>How to get sustainable marketing right</a:t>
            </a:r>
          </a:p>
          <a:p>
            <a:pPr marL="0" indent="0">
              <a:buNone/>
            </a:pPr>
            <a:endParaRPr lang="en-US" dirty="0"/>
          </a:p>
          <a:p>
            <a:pPr marL="0" indent="0">
              <a:buNone/>
            </a:pPr>
            <a:r>
              <a:rPr lang="en-US" b="1" i="1" dirty="0"/>
              <a:t>Lucrative opportunities exist from decoupling negative environmental impact from economic activity</a:t>
            </a:r>
          </a:p>
          <a:p>
            <a:pPr marL="0" indent="0">
              <a:buNone/>
            </a:pPr>
            <a:endParaRPr lang="en-US" b="1" i="1" dirty="0"/>
          </a:p>
          <a:p>
            <a:pPr marL="0" indent="0">
              <a:buNone/>
            </a:pPr>
            <a:r>
              <a:rPr lang="en-US" dirty="0"/>
              <a:t>Corporate point-of-view</a:t>
            </a:r>
          </a:p>
          <a:p>
            <a:pPr marL="0" indent="0">
              <a:buNone/>
            </a:pPr>
            <a:endParaRPr lang="en-US" b="1" i="1" dirty="0"/>
          </a:p>
        </p:txBody>
      </p:sp>
    </p:spTree>
    <p:extLst>
      <p:ext uri="{BB962C8B-B14F-4D97-AF65-F5344CB8AC3E}">
        <p14:creationId xmlns:p14="http://schemas.microsoft.com/office/powerpoint/2010/main" val="345297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9F6E-1C76-48E2-A209-7CC1B465E873}"/>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kern="1200" dirty="0">
                <a:solidFill>
                  <a:schemeClr val="tx1"/>
                </a:solidFill>
                <a:latin typeface="+mj-lt"/>
                <a:ea typeface="+mj-ea"/>
                <a:cs typeface="+mj-cs"/>
              </a:rPr>
              <a:t>1. Consumerism is an important engine of the world economy</a:t>
            </a:r>
          </a:p>
        </p:txBody>
      </p:sp>
    </p:spTree>
    <p:extLst>
      <p:ext uri="{BB962C8B-B14F-4D97-AF65-F5344CB8AC3E}">
        <p14:creationId xmlns:p14="http://schemas.microsoft.com/office/powerpoint/2010/main" val="4146045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c/c5/GDP_PPP_2014_Selection_EN.svg/270px-GDP_PPP_2014_Selection_EN.svg.png"/>
          <p:cNvPicPr>
            <a:picLocks noChangeAspect="1" noChangeArrowheads="1"/>
          </p:cNvPicPr>
          <p:nvPr/>
        </p:nvPicPr>
        <p:blipFill rotWithShape="1">
          <a:blip r:embed="rId2">
            <a:extLst>
              <a:ext uri="{28A0092B-C50C-407E-A947-70E740481C1C}">
                <a14:useLocalDpi xmlns:a14="http://schemas.microsoft.com/office/drawing/2010/main" val="0"/>
              </a:ext>
            </a:extLst>
          </a:blip>
          <a:srcRect r="2083" b="2"/>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8929" y="629266"/>
            <a:ext cx="5127031" cy="1676603"/>
          </a:xfrm>
        </p:spPr>
        <p:txBody>
          <a:bodyPr>
            <a:normAutofit/>
          </a:bodyPr>
          <a:lstStyle/>
          <a:p>
            <a:r>
              <a:rPr lang="en-US" dirty="0"/>
              <a:t>World Economy</a:t>
            </a:r>
          </a:p>
        </p:txBody>
      </p:sp>
      <p:sp>
        <p:nvSpPr>
          <p:cNvPr id="3" name="Content Placeholder 2"/>
          <p:cNvSpPr>
            <a:spLocks noGrp="1"/>
          </p:cNvSpPr>
          <p:nvPr>
            <p:ph idx="1"/>
          </p:nvPr>
        </p:nvSpPr>
        <p:spPr>
          <a:xfrm>
            <a:off x="648930" y="2438400"/>
            <a:ext cx="5127029" cy="3785419"/>
          </a:xfrm>
        </p:spPr>
        <p:txBody>
          <a:bodyPr>
            <a:normAutofit/>
          </a:bodyPr>
          <a:lstStyle/>
          <a:p>
            <a:r>
              <a:rPr lang="en-US" dirty="0"/>
              <a:t>Population ~7 billon</a:t>
            </a:r>
          </a:p>
          <a:p>
            <a:r>
              <a:rPr lang="en-US" dirty="0"/>
              <a:t>GDP $77 trillion</a:t>
            </a:r>
          </a:p>
          <a:p>
            <a:r>
              <a:rPr lang="en-US" dirty="0"/>
              <a:t>GDP growth 3.4% per year </a:t>
            </a:r>
          </a:p>
          <a:p>
            <a:pPr marL="0" indent="0">
              <a:buNone/>
            </a:pPr>
            <a:r>
              <a:rPr lang="en-US" dirty="0"/>
              <a:t>  (pre COVID)</a:t>
            </a:r>
          </a:p>
          <a:p>
            <a:endParaRPr lang="en-US" dirty="0"/>
          </a:p>
          <a:p>
            <a:endParaRPr lang="en-US" dirty="0"/>
          </a:p>
          <a:p>
            <a:pPr marL="0" indent="0">
              <a:buNone/>
            </a:pPr>
            <a:r>
              <a:rPr lang="en-US" sz="1600" dirty="0"/>
              <a:t>                                                              </a:t>
            </a:r>
          </a:p>
          <a:p>
            <a:pPr marL="0" indent="0">
              <a:buNone/>
            </a:pPr>
            <a:endParaRPr lang="en-US" sz="1600" dirty="0"/>
          </a:p>
          <a:p>
            <a:endParaRPr lang="en-US" dirty="0"/>
          </a:p>
          <a:p>
            <a:endParaRPr lang="en-US" dirty="0"/>
          </a:p>
        </p:txBody>
      </p:sp>
    </p:spTree>
    <p:extLst>
      <p:ext uri="{BB962C8B-B14F-4D97-AF65-F5344CB8AC3E}">
        <p14:creationId xmlns:p14="http://schemas.microsoft.com/office/powerpoint/2010/main" val="1807914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Gross Domestic Product (GDP)</a:t>
            </a:r>
          </a:p>
        </p:txBody>
      </p:sp>
      <p:sp>
        <p:nvSpPr>
          <p:cNvPr id="3" name="Content Placeholder 2"/>
          <p:cNvSpPr>
            <a:spLocks noGrp="1"/>
          </p:cNvSpPr>
          <p:nvPr>
            <p:ph idx="1"/>
          </p:nvPr>
        </p:nvSpPr>
        <p:spPr>
          <a:xfrm>
            <a:off x="838200" y="1608881"/>
            <a:ext cx="10515600" cy="5249119"/>
          </a:xfrm>
        </p:spPr>
        <p:txBody>
          <a:bodyPr>
            <a:normAutofit lnSpcReduction="10000"/>
          </a:bodyPr>
          <a:lstStyle/>
          <a:p>
            <a:r>
              <a:rPr lang="en-US" dirty="0"/>
              <a:t>Broad measurement of economic activity/economic health</a:t>
            </a:r>
          </a:p>
          <a:p>
            <a:endParaRPr lang="en-US" dirty="0"/>
          </a:p>
          <a:p>
            <a:r>
              <a:rPr lang="en-US" dirty="0"/>
              <a:t>GDP is the monetary value of all the finished goods and services produced within a country's borders in a specific time period (annually)</a:t>
            </a:r>
          </a:p>
          <a:p>
            <a:pPr marL="0" indent="0">
              <a:buNone/>
            </a:pPr>
            <a:endParaRPr lang="en-US" dirty="0"/>
          </a:p>
          <a:p>
            <a:r>
              <a:rPr lang="en-US" dirty="0"/>
              <a:t>GDP = C + G + I + NX; Where:</a:t>
            </a:r>
          </a:p>
          <a:p>
            <a:pPr lvl="1"/>
            <a:r>
              <a:rPr lang="en-US" b="1" dirty="0"/>
              <a:t>C is the sum of all domestic consumer spending</a:t>
            </a:r>
          </a:p>
          <a:p>
            <a:pPr lvl="1"/>
            <a:r>
              <a:rPr lang="en-US" dirty="0"/>
              <a:t>G is the sum of government spending</a:t>
            </a:r>
          </a:p>
          <a:p>
            <a:pPr lvl="1"/>
            <a:r>
              <a:rPr lang="en-US" dirty="0"/>
              <a:t>I is the sum of all investments and capital expenditures</a:t>
            </a:r>
          </a:p>
          <a:p>
            <a:pPr lvl="1"/>
            <a:r>
              <a:rPr lang="en-US" dirty="0"/>
              <a:t>NX is total net exports (exports-imports)</a:t>
            </a:r>
          </a:p>
          <a:p>
            <a:endParaRPr lang="en-US" dirty="0"/>
          </a:p>
          <a:p>
            <a:pPr marL="0" indent="0" algn="r">
              <a:buNone/>
            </a:pPr>
            <a:r>
              <a:rPr lang="en-US" sz="1300" dirty="0"/>
              <a:t>Read more: </a:t>
            </a:r>
            <a:r>
              <a:rPr lang="en-US" sz="1300" dirty="0">
                <a:hlinkClick r:id="rId2"/>
              </a:rPr>
              <a:t>Gross Domestic Product (GDP) Definition | Investopedia</a:t>
            </a:r>
            <a:endParaRPr lang="en-US" dirty="0"/>
          </a:p>
        </p:txBody>
      </p:sp>
      <p:sp>
        <p:nvSpPr>
          <p:cNvPr id="4" name="Rectangle 3">
            <a:extLst>
              <a:ext uri="{FF2B5EF4-FFF2-40B4-BE49-F238E27FC236}">
                <a16:creationId xmlns:a16="http://schemas.microsoft.com/office/drawing/2014/main" id="{6C16E37C-DD53-4D25-8BEE-FF4C69CBEADC}"/>
              </a:ext>
            </a:extLst>
          </p:cNvPr>
          <p:cNvSpPr/>
          <p:nvPr/>
        </p:nvSpPr>
        <p:spPr>
          <a:xfrm>
            <a:off x="2057400" y="4158344"/>
            <a:ext cx="348343" cy="4245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72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4475"/>
            <a:ext cx="10515600" cy="1325563"/>
          </a:xfrm>
        </p:spPr>
        <p:txBody>
          <a:bodyPr>
            <a:normAutofit/>
          </a:bodyPr>
          <a:lstStyle/>
          <a:p>
            <a:r>
              <a:rPr lang="en-US" sz="3200" dirty="0"/>
              <a:t>Household final consumption expenditure (% of GDP), 2014</a:t>
            </a:r>
          </a:p>
        </p:txBody>
      </p:sp>
      <p:sp>
        <p:nvSpPr>
          <p:cNvPr id="3" name="Content Placeholder 2"/>
          <p:cNvSpPr>
            <a:spLocks noGrp="1"/>
          </p:cNvSpPr>
          <p:nvPr>
            <p:ph idx="1"/>
          </p:nvPr>
        </p:nvSpPr>
        <p:spPr>
          <a:xfrm>
            <a:off x="982579" y="6521118"/>
            <a:ext cx="10515600" cy="257426"/>
          </a:xfrm>
        </p:spPr>
        <p:txBody>
          <a:bodyPr>
            <a:normAutofit/>
          </a:bodyPr>
          <a:lstStyle/>
          <a:p>
            <a:pPr marL="0" indent="0" algn="r">
              <a:buNone/>
            </a:pPr>
            <a:r>
              <a:rPr lang="en-US" sz="1200" dirty="0"/>
              <a:t>Source: http://data.worldbank.org/indicator/NE.CON.PETC.ZS?view=map</a:t>
            </a:r>
          </a:p>
        </p:txBody>
      </p:sp>
      <p:pic>
        <p:nvPicPr>
          <p:cNvPr id="4" name="Picture 3"/>
          <p:cNvPicPr>
            <a:picLocks noChangeAspect="1"/>
          </p:cNvPicPr>
          <p:nvPr/>
        </p:nvPicPr>
        <p:blipFill rotWithShape="1">
          <a:blip r:embed="rId2"/>
          <a:srcRect l="5526" t="22749" r="34649" b="13314"/>
          <a:stretch/>
        </p:blipFill>
        <p:spPr>
          <a:xfrm>
            <a:off x="1234380" y="907745"/>
            <a:ext cx="9337366" cy="5613373"/>
          </a:xfrm>
          <a:prstGeom prst="rect">
            <a:avLst/>
          </a:prstGeom>
        </p:spPr>
      </p:pic>
      <p:sp>
        <p:nvSpPr>
          <p:cNvPr id="5" name="Rectangle 4">
            <a:extLst>
              <a:ext uri="{FF2B5EF4-FFF2-40B4-BE49-F238E27FC236}">
                <a16:creationId xmlns:a16="http://schemas.microsoft.com/office/drawing/2014/main" id="{330AE480-D59A-4569-90EF-5B4966A97DD9}"/>
              </a:ext>
            </a:extLst>
          </p:cNvPr>
          <p:cNvSpPr/>
          <p:nvPr/>
        </p:nvSpPr>
        <p:spPr>
          <a:xfrm>
            <a:off x="8893629" y="4844143"/>
            <a:ext cx="1678117" cy="1676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988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89" t="37096" r="31579" b="15185"/>
          <a:stretch/>
        </p:blipFill>
        <p:spPr>
          <a:xfrm>
            <a:off x="280737" y="989884"/>
            <a:ext cx="11630526" cy="4616006"/>
          </a:xfrm>
          <a:prstGeom prst="rect">
            <a:avLst/>
          </a:prstGeom>
        </p:spPr>
      </p:pic>
    </p:spTree>
    <p:extLst>
      <p:ext uri="{BB962C8B-B14F-4D97-AF65-F5344CB8AC3E}">
        <p14:creationId xmlns:p14="http://schemas.microsoft.com/office/powerpoint/2010/main" val="4110419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Responsible Consumption?</a:t>
            </a:r>
          </a:p>
        </p:txBody>
      </p:sp>
      <p:sp>
        <p:nvSpPr>
          <p:cNvPr id="3" name="Content Placeholder 2"/>
          <p:cNvSpPr>
            <a:spLocks noGrp="1"/>
          </p:cNvSpPr>
          <p:nvPr>
            <p:ph idx="1"/>
          </p:nvPr>
        </p:nvSpPr>
        <p:spPr>
          <a:xfrm>
            <a:off x="838200" y="1524000"/>
            <a:ext cx="10515600" cy="4892841"/>
          </a:xfrm>
        </p:spPr>
        <p:txBody>
          <a:bodyPr>
            <a:normAutofit fontScale="92500" lnSpcReduction="20000"/>
          </a:bodyPr>
          <a:lstStyle/>
          <a:p>
            <a:pPr marL="0" indent="0">
              <a:buNone/>
            </a:pPr>
            <a:endParaRPr lang="en-US" dirty="0"/>
          </a:p>
          <a:p>
            <a:pPr marL="0" indent="0">
              <a:buNone/>
            </a:pPr>
            <a:endParaRPr lang="en-US" dirty="0"/>
          </a:p>
          <a:p>
            <a:pPr marL="0" indent="0">
              <a:buNone/>
            </a:pPr>
            <a:r>
              <a:rPr lang="en-US" dirty="0"/>
              <a:t>Consumerisms is a “complex, interdependent system with financial and governmental as well as commercial components”</a:t>
            </a:r>
          </a:p>
          <a:p>
            <a:pPr marL="0" indent="0">
              <a:buNone/>
            </a:pPr>
            <a:endParaRPr lang="en-US" dirty="0"/>
          </a:p>
          <a:p>
            <a:pPr marL="0" indent="0">
              <a:buNone/>
            </a:pPr>
            <a:r>
              <a:rPr lang="en-US" dirty="0"/>
              <a:t>“Nearly everybody wants an economy with more jobs and higher returns on investments, so </a:t>
            </a:r>
            <a:r>
              <a:rPr lang="en-US" dirty="0">
                <a:solidFill>
                  <a:srgbClr val="FF0000"/>
                </a:solidFill>
              </a:rPr>
              <a:t>for </a:t>
            </a:r>
            <a:r>
              <a:rPr lang="en-US" u="sng" dirty="0">
                <a:solidFill>
                  <a:srgbClr val="FF0000"/>
                </a:solidFill>
              </a:rPr>
              <a:t>a majority</a:t>
            </a:r>
            <a:r>
              <a:rPr lang="en-US" dirty="0">
                <a:solidFill>
                  <a:srgbClr val="FF0000"/>
                </a:solidFill>
              </a:rPr>
              <a:t> the incentive to shut up and get with the program is overwhelming</a:t>
            </a:r>
            <a:r>
              <a:rPr lang="en-US" dirty="0"/>
              <a:t>.”</a:t>
            </a:r>
          </a:p>
          <a:p>
            <a:pPr marL="0" indent="0">
              <a:buNone/>
            </a:pPr>
            <a:endParaRPr lang="en-US" dirty="0"/>
          </a:p>
          <a:p>
            <a:pPr marL="0" indent="0">
              <a:buNone/>
            </a:pPr>
            <a:r>
              <a:rPr lang="en-US" dirty="0"/>
              <a:t>We are all complicit. </a:t>
            </a:r>
          </a:p>
          <a:p>
            <a:endParaRPr lang="en-US" dirty="0"/>
          </a:p>
          <a:p>
            <a:pPr marL="0" indent="0">
              <a:buNone/>
            </a:pPr>
            <a:endParaRPr lang="en-US" dirty="0"/>
          </a:p>
          <a:p>
            <a:pPr marL="0" indent="0" algn="r">
              <a:buNone/>
            </a:pPr>
            <a:r>
              <a:rPr lang="en-US" sz="1200" dirty="0"/>
              <a:t>(The Brief, Tragic Reign of Consumerism—and the birth of a happy alternative)</a:t>
            </a:r>
          </a:p>
          <a:p>
            <a:endParaRPr lang="en-US" dirty="0"/>
          </a:p>
        </p:txBody>
      </p:sp>
      <p:sp>
        <p:nvSpPr>
          <p:cNvPr id="4" name="Content Placeholder 2">
            <a:extLst>
              <a:ext uri="{FF2B5EF4-FFF2-40B4-BE49-F238E27FC236}">
                <a16:creationId xmlns:a16="http://schemas.microsoft.com/office/drawing/2014/main" id="{86BC102E-B0E0-4061-B304-D1A95BC9C08E}"/>
              </a:ext>
            </a:extLst>
          </p:cNvPr>
          <p:cNvSpPr txBox="1">
            <a:spLocks/>
          </p:cNvSpPr>
          <p:nvPr/>
        </p:nvSpPr>
        <p:spPr>
          <a:xfrm>
            <a:off x="838200" y="1358410"/>
            <a:ext cx="7611319" cy="17969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sv-SE" dirty="0"/>
          </a:p>
          <a:p>
            <a:endParaRPr lang="en-US" dirty="0"/>
          </a:p>
          <a:p>
            <a:endParaRPr lang="en-US" dirty="0"/>
          </a:p>
        </p:txBody>
      </p:sp>
    </p:spTree>
    <p:extLst>
      <p:ext uri="{BB962C8B-B14F-4D97-AF65-F5344CB8AC3E}">
        <p14:creationId xmlns:p14="http://schemas.microsoft.com/office/powerpoint/2010/main" val="1027038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ctr"/>
            <a:r>
              <a:rPr lang="en-US" sz="5500" dirty="0">
                <a:solidFill>
                  <a:schemeClr val="accent1"/>
                </a:solidFill>
              </a:rPr>
              <a:t>Today’s Agenda</a:t>
            </a:r>
          </a:p>
        </p:txBody>
      </p:sp>
      <p:sp>
        <p:nvSpPr>
          <p:cNvPr id="3" name="Content Placeholder 2"/>
          <p:cNvSpPr>
            <a:spLocks noGrp="1"/>
          </p:cNvSpPr>
          <p:nvPr>
            <p:ph idx="1"/>
          </p:nvPr>
        </p:nvSpPr>
        <p:spPr>
          <a:xfrm>
            <a:off x="4976031" y="963877"/>
            <a:ext cx="6377769" cy="4930246"/>
          </a:xfrm>
        </p:spPr>
        <p:txBody>
          <a:bodyPr anchor="ctr">
            <a:normAutofit/>
          </a:bodyPr>
          <a:lstStyle/>
          <a:p>
            <a:endParaRPr lang="en-US" sz="3000" dirty="0"/>
          </a:p>
          <a:p>
            <a:r>
              <a:rPr lang="en-US" sz="3000" dirty="0"/>
              <a:t>Ground rules</a:t>
            </a:r>
          </a:p>
          <a:p>
            <a:r>
              <a:rPr lang="en-US" sz="3000" dirty="0"/>
              <a:t>Introductions</a:t>
            </a:r>
            <a:endParaRPr lang="en-US" sz="3000" dirty="0">
              <a:highlight>
                <a:srgbClr val="FFFF00"/>
              </a:highlight>
            </a:endParaRPr>
          </a:p>
          <a:p>
            <a:r>
              <a:rPr lang="en-US" sz="3000" dirty="0"/>
              <a:t>Course context</a:t>
            </a:r>
          </a:p>
          <a:p>
            <a:r>
              <a:rPr lang="en-US" sz="3000" dirty="0"/>
              <a:t>Course overview</a:t>
            </a:r>
          </a:p>
          <a:p>
            <a:r>
              <a:rPr lang="en-US" sz="3000" dirty="0"/>
              <a:t>Consumerism, where it all began</a:t>
            </a:r>
          </a:p>
          <a:p>
            <a:r>
              <a:rPr lang="en-US" sz="3000" dirty="0"/>
              <a:t>Next week</a:t>
            </a:r>
          </a:p>
          <a:p>
            <a:endParaRPr lang="en-US" sz="2400" dirty="0"/>
          </a:p>
        </p:txBody>
      </p:sp>
    </p:spTree>
    <p:extLst>
      <p:ext uri="{BB962C8B-B14F-4D97-AF65-F5344CB8AC3E}">
        <p14:creationId xmlns:p14="http://schemas.microsoft.com/office/powerpoint/2010/main" val="1566103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9F6E-1C76-48E2-A209-7CC1B465E873}"/>
              </a:ext>
            </a:extLst>
          </p:cNvPr>
          <p:cNvSpPr>
            <a:spLocks noGrp="1"/>
          </p:cNvSpPr>
          <p:nvPr>
            <p:ph type="title"/>
          </p:nvPr>
        </p:nvSpPr>
        <p:spPr>
          <a:xfrm>
            <a:off x="804671" y="2600324"/>
            <a:ext cx="6405753" cy="3277961"/>
          </a:xfrm>
        </p:spPr>
        <p:txBody>
          <a:bodyPr vert="horz" lIns="91440" tIns="45720" rIns="91440" bIns="45720" rtlCol="0" anchor="t">
            <a:normAutofit/>
          </a:bodyPr>
          <a:lstStyle/>
          <a:p>
            <a:r>
              <a:rPr lang="en-US" sz="5400" dirty="0"/>
              <a:t>2. Market failures exist and create opportunities</a:t>
            </a:r>
          </a:p>
        </p:txBody>
      </p:sp>
    </p:spTree>
    <p:extLst>
      <p:ext uri="{BB962C8B-B14F-4D97-AF65-F5344CB8AC3E}">
        <p14:creationId xmlns:p14="http://schemas.microsoft.com/office/powerpoint/2010/main" val="2384640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Image result for consumerism"/>
          <p:cNvPicPr>
            <a:picLocks noChangeAspect="1" noChangeArrowheads="1"/>
          </p:cNvPicPr>
          <p:nvPr/>
        </p:nvPicPr>
        <p:blipFill rotWithShape="1">
          <a:blip r:embed="rId3">
            <a:extLst>
              <a:ext uri="{28A0092B-C50C-407E-A947-70E740481C1C}">
                <a14:useLocalDpi xmlns:a14="http://schemas.microsoft.com/office/drawing/2010/main" val="0"/>
              </a:ext>
            </a:extLst>
          </a:blip>
          <a:srcRect t="2008" b="424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705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51CE-F9A6-40CA-91F5-DE7C252510C6}"/>
              </a:ext>
            </a:extLst>
          </p:cNvPr>
          <p:cNvSpPr>
            <a:spLocks noGrp="1"/>
          </p:cNvSpPr>
          <p:nvPr>
            <p:ph type="title"/>
          </p:nvPr>
        </p:nvSpPr>
        <p:spPr/>
        <p:txBody>
          <a:bodyPr/>
          <a:lstStyle/>
          <a:p>
            <a:r>
              <a:rPr lang="en-US" dirty="0"/>
              <a:t>Market Failure Creates Opportunity</a:t>
            </a:r>
          </a:p>
        </p:txBody>
      </p:sp>
      <p:sp>
        <p:nvSpPr>
          <p:cNvPr id="3" name="Content Placeholder 2">
            <a:extLst>
              <a:ext uri="{FF2B5EF4-FFF2-40B4-BE49-F238E27FC236}">
                <a16:creationId xmlns:a16="http://schemas.microsoft.com/office/drawing/2014/main" id="{CC5192EB-CAE4-4DA8-BA3D-47A1A3F4B0DB}"/>
              </a:ext>
            </a:extLst>
          </p:cNvPr>
          <p:cNvSpPr>
            <a:spLocks noGrp="1"/>
          </p:cNvSpPr>
          <p:nvPr>
            <p:ph idx="1"/>
          </p:nvPr>
        </p:nvSpPr>
        <p:spPr>
          <a:xfrm>
            <a:off x="838200" y="2208402"/>
            <a:ext cx="9210040" cy="4351338"/>
          </a:xfrm>
        </p:spPr>
        <p:txBody>
          <a:bodyPr/>
          <a:lstStyle/>
          <a:p>
            <a:r>
              <a:rPr lang="en-US" dirty="0"/>
              <a:t>Society absorbs negative externalities </a:t>
            </a:r>
            <a:r>
              <a:rPr lang="en-US" dirty="0">
                <a:sym typeface="Wingdings" panose="05000000000000000000" pitchFamily="2" charset="2"/>
              </a:rPr>
              <a:t> Polluter pays</a:t>
            </a:r>
            <a:endParaRPr lang="en-US" dirty="0"/>
          </a:p>
          <a:p>
            <a:r>
              <a:rPr lang="en-US" dirty="0"/>
              <a:t>All economic activity is good? </a:t>
            </a:r>
            <a:r>
              <a:rPr lang="en-US" dirty="0">
                <a:sym typeface="Wingdings" panose="05000000000000000000" pitchFamily="2" charset="2"/>
              </a:rPr>
              <a:t> Positive and negative impacts should be evaluated</a:t>
            </a:r>
            <a:endParaRPr lang="en-US" dirty="0"/>
          </a:p>
          <a:p>
            <a:r>
              <a:rPr lang="en-US" dirty="0"/>
              <a:t>Design for the dump </a:t>
            </a:r>
            <a:r>
              <a:rPr lang="en-US" dirty="0">
                <a:sym typeface="Wingdings" panose="05000000000000000000" pitchFamily="2" charset="2"/>
              </a:rPr>
              <a:t> Zero waste</a:t>
            </a:r>
            <a:endParaRPr lang="en-US" dirty="0"/>
          </a:p>
          <a:p>
            <a:r>
              <a:rPr lang="en-US" dirty="0"/>
              <a:t>Linear systems </a:t>
            </a:r>
            <a:r>
              <a:rPr lang="en-US" dirty="0">
                <a:sym typeface="Wingdings" panose="05000000000000000000" pitchFamily="2" charset="2"/>
              </a:rPr>
              <a:t> Circular systems</a:t>
            </a:r>
          </a:p>
          <a:p>
            <a:r>
              <a:rPr lang="en-US" dirty="0">
                <a:sym typeface="Wingdings" panose="05000000000000000000" pitchFamily="2" charset="2"/>
              </a:rPr>
              <a:t>Depletive systems  Renewable systems</a:t>
            </a:r>
            <a:endParaRPr lang="en-US" dirty="0"/>
          </a:p>
        </p:txBody>
      </p:sp>
    </p:spTree>
    <p:extLst>
      <p:ext uri="{BB962C8B-B14F-4D97-AF65-F5344CB8AC3E}">
        <p14:creationId xmlns:p14="http://schemas.microsoft.com/office/powerpoint/2010/main" val="3043205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EBBB9F-D0C7-46C0-8358-A16856012D68}"/>
              </a:ext>
            </a:extLst>
          </p:cNvPr>
          <p:cNvSpPr txBox="1">
            <a:spLocks/>
          </p:cNvSpPr>
          <p:nvPr/>
        </p:nvSpPr>
        <p:spPr>
          <a:xfrm>
            <a:off x="1006689" y="2600324"/>
            <a:ext cx="6405753" cy="32779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3. Corporations have an important role to play</a:t>
            </a:r>
          </a:p>
        </p:txBody>
      </p:sp>
    </p:spTree>
    <p:extLst>
      <p:ext uri="{BB962C8B-B14F-4D97-AF65-F5344CB8AC3E}">
        <p14:creationId xmlns:p14="http://schemas.microsoft.com/office/powerpoint/2010/main" val="349212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Corporate Point </a:t>
            </a:r>
            <a:r>
              <a:rPr lang="sv-SE" dirty="0" err="1"/>
              <a:t>of</a:t>
            </a:r>
            <a:r>
              <a:rPr lang="sv-SE" dirty="0"/>
              <a:t> </a:t>
            </a:r>
            <a:r>
              <a:rPr lang="sv-SE" dirty="0" err="1"/>
              <a:t>View</a:t>
            </a:r>
            <a:endParaRPr lang="en-US" dirty="0"/>
          </a:p>
        </p:txBody>
      </p:sp>
      <p:sp>
        <p:nvSpPr>
          <p:cNvPr id="3" name="Content Placeholder 2"/>
          <p:cNvSpPr>
            <a:spLocks noGrp="1"/>
          </p:cNvSpPr>
          <p:nvPr>
            <p:ph idx="1"/>
          </p:nvPr>
        </p:nvSpPr>
        <p:spPr/>
        <p:txBody>
          <a:bodyPr>
            <a:normAutofit/>
          </a:bodyPr>
          <a:lstStyle/>
          <a:p>
            <a:r>
              <a:rPr lang="sv-SE" dirty="0" err="1"/>
              <a:t>What</a:t>
            </a:r>
            <a:r>
              <a:rPr lang="sv-SE" dirty="0"/>
              <a:t> </a:t>
            </a:r>
            <a:r>
              <a:rPr lang="sv-SE" dirty="0" err="1"/>
              <a:t>aspects</a:t>
            </a:r>
            <a:r>
              <a:rPr lang="sv-SE" dirty="0"/>
              <a:t> </a:t>
            </a:r>
            <a:r>
              <a:rPr lang="sv-SE" dirty="0" err="1"/>
              <a:t>of</a:t>
            </a:r>
            <a:r>
              <a:rPr lang="sv-SE" dirty="0"/>
              <a:t> </a:t>
            </a:r>
            <a:r>
              <a:rPr lang="sv-SE" dirty="0" err="1"/>
              <a:t>consumerism</a:t>
            </a:r>
            <a:r>
              <a:rPr lang="sv-SE" dirty="0"/>
              <a:t> do </a:t>
            </a:r>
            <a:r>
              <a:rPr lang="sv-SE" dirty="0" err="1"/>
              <a:t>companies</a:t>
            </a:r>
            <a:r>
              <a:rPr lang="sv-SE" dirty="0"/>
              <a:t> </a:t>
            </a:r>
            <a:r>
              <a:rPr lang="sv-SE" dirty="0" err="1"/>
              <a:t>control</a:t>
            </a:r>
            <a:r>
              <a:rPr lang="sv-SE" dirty="0"/>
              <a:t>?</a:t>
            </a:r>
          </a:p>
          <a:p>
            <a:pPr lvl="1"/>
            <a:r>
              <a:rPr lang="sv-SE" dirty="0" err="1"/>
              <a:t>Production</a:t>
            </a:r>
            <a:r>
              <a:rPr lang="sv-SE" dirty="0"/>
              <a:t> &gt;&gt;</a:t>
            </a:r>
            <a:r>
              <a:rPr lang="sv-SE" dirty="0" err="1"/>
              <a:t>Supply</a:t>
            </a:r>
            <a:endParaRPr lang="sv-SE" dirty="0"/>
          </a:p>
          <a:p>
            <a:endParaRPr lang="sv-SE" dirty="0"/>
          </a:p>
          <a:p>
            <a:r>
              <a:rPr lang="sv-SE" dirty="0" err="1"/>
              <a:t>What</a:t>
            </a:r>
            <a:r>
              <a:rPr lang="sv-SE" dirty="0"/>
              <a:t> is the purpose of a corporation?</a:t>
            </a:r>
          </a:p>
          <a:p>
            <a:pPr lvl="1"/>
            <a:r>
              <a:rPr lang="sv-SE" dirty="0"/>
              <a:t>Characteristics of a corporation? </a:t>
            </a:r>
          </a:p>
          <a:p>
            <a:pPr lvl="1"/>
            <a:r>
              <a:rPr lang="sv-SE" dirty="0" err="1"/>
              <a:t>Sustainability</a:t>
            </a:r>
            <a:r>
              <a:rPr lang="sv-SE" dirty="0"/>
              <a:t> challenges?</a:t>
            </a:r>
          </a:p>
          <a:p>
            <a:pPr lvl="2"/>
            <a:r>
              <a:rPr lang="sv-SE" dirty="0"/>
              <a:t>Corporates?</a:t>
            </a:r>
          </a:p>
          <a:p>
            <a:pPr lvl="2"/>
            <a:r>
              <a:rPr lang="sv-SE" dirty="0"/>
              <a:t>Start-</a:t>
            </a:r>
            <a:r>
              <a:rPr lang="sv-SE" dirty="0" err="1"/>
              <a:t>ups</a:t>
            </a:r>
            <a:r>
              <a:rPr lang="sv-SE" dirty="0"/>
              <a:t>?</a:t>
            </a:r>
          </a:p>
          <a:p>
            <a:endParaRPr lang="sv-SE" dirty="0"/>
          </a:p>
          <a:p>
            <a:endParaRPr lang="sv-SE" dirty="0"/>
          </a:p>
          <a:p>
            <a:pPr lvl="1"/>
            <a:endParaRPr lang="en-US" dirty="0"/>
          </a:p>
        </p:txBody>
      </p:sp>
      <p:sp>
        <p:nvSpPr>
          <p:cNvPr id="4" name="Slide Number Placeholder 3"/>
          <p:cNvSpPr>
            <a:spLocks noGrp="1"/>
          </p:cNvSpPr>
          <p:nvPr>
            <p:ph type="sldNum" sz="quarter" idx="12"/>
          </p:nvPr>
        </p:nvSpPr>
        <p:spPr/>
        <p:txBody>
          <a:bodyPr/>
          <a:lstStyle/>
          <a:p>
            <a:fld id="{CB7C5767-DFBB-AF48-974F-659B0D5DA352}" type="slidenum">
              <a:rPr lang="en-US" smtClean="0"/>
              <a:pPr/>
              <a:t>24</a:t>
            </a:fld>
            <a:endParaRPr lang="en-US"/>
          </a:p>
        </p:txBody>
      </p:sp>
    </p:spTree>
    <p:extLst>
      <p:ext uri="{BB962C8B-B14F-4D97-AF65-F5344CB8AC3E}">
        <p14:creationId xmlns:p14="http://schemas.microsoft.com/office/powerpoint/2010/main" val="3074497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64" y="675323"/>
            <a:ext cx="8422020" cy="886968"/>
          </a:xfrm>
        </p:spPr>
        <p:txBody>
          <a:bodyPr/>
          <a:lstStyle/>
          <a:p>
            <a:r>
              <a:rPr lang="sv-SE" dirty="0"/>
              <a:t>Time for Responsible Capitalism... </a:t>
            </a:r>
          </a:p>
        </p:txBody>
      </p:sp>
      <p:sp>
        <p:nvSpPr>
          <p:cNvPr id="3" name="Content Placeholder 2"/>
          <p:cNvSpPr>
            <a:spLocks noGrp="1"/>
          </p:cNvSpPr>
          <p:nvPr>
            <p:ph idx="1"/>
          </p:nvPr>
        </p:nvSpPr>
        <p:spPr>
          <a:xfrm>
            <a:off x="1015458" y="1977070"/>
            <a:ext cx="9938487" cy="4379279"/>
          </a:xfrm>
        </p:spPr>
        <p:txBody>
          <a:bodyPr>
            <a:normAutofit/>
          </a:bodyPr>
          <a:lstStyle/>
          <a:p>
            <a:r>
              <a:rPr lang="en-US" dirty="0"/>
              <a:t>The aim of capitalism is to maximize corporate profits</a:t>
            </a:r>
          </a:p>
          <a:p>
            <a:pPr lvl="1"/>
            <a:r>
              <a:rPr lang="en-US" dirty="0"/>
              <a:t>Short-term view </a:t>
            </a:r>
          </a:p>
          <a:p>
            <a:pPr lvl="1"/>
            <a:r>
              <a:rPr lang="sv-SE" dirty="0"/>
              <a:t>Systems focus on single bottom line</a:t>
            </a:r>
          </a:p>
          <a:p>
            <a:pPr lvl="1"/>
            <a:r>
              <a:rPr lang="en-US" dirty="0"/>
              <a:t>Does not take environmental and social capital into account!</a:t>
            </a:r>
          </a:p>
          <a:p>
            <a:pPr lvl="1"/>
            <a:endParaRPr lang="en-US" dirty="0"/>
          </a:p>
          <a:p>
            <a:r>
              <a:rPr lang="en-US" dirty="0"/>
              <a:t>“Unintended” consequences</a:t>
            </a:r>
          </a:p>
          <a:p>
            <a:pPr lvl="1"/>
            <a:r>
              <a:rPr lang="en-US" dirty="0"/>
              <a:t>Resources constraints </a:t>
            </a:r>
          </a:p>
          <a:p>
            <a:pPr lvl="1"/>
            <a:r>
              <a:rPr lang="en-US" dirty="0"/>
              <a:t>Climate change</a:t>
            </a:r>
          </a:p>
          <a:p>
            <a:pPr lvl="1"/>
            <a:r>
              <a:rPr lang="sv-SE" dirty="0"/>
              <a:t>Pollution</a:t>
            </a:r>
          </a:p>
          <a:p>
            <a:pPr lvl="1"/>
            <a:r>
              <a:rPr lang="sv-SE" dirty="0"/>
              <a:t>Unsafe products</a:t>
            </a:r>
          </a:p>
          <a:p>
            <a:endParaRPr lang="sv-SE"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CB7C5767-DFBB-AF48-974F-659B0D5DA352}" type="slidenum">
              <a:rPr lang="en-US" smtClean="0"/>
              <a:pPr/>
              <a:t>25</a:t>
            </a:fld>
            <a:endParaRPr lang="en-US"/>
          </a:p>
        </p:txBody>
      </p:sp>
    </p:spTree>
    <p:extLst>
      <p:ext uri="{BB962C8B-B14F-4D97-AF65-F5344CB8AC3E}">
        <p14:creationId xmlns:p14="http://schemas.microsoft.com/office/powerpoint/2010/main" val="1831790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48400" y="6248401"/>
            <a:ext cx="4191000" cy="276999"/>
          </a:xfrm>
          <a:prstGeom prst="rect">
            <a:avLst/>
          </a:prstGeom>
          <a:noFill/>
        </p:spPr>
        <p:txBody>
          <a:bodyPr wrap="square" rtlCol="0">
            <a:spAutoFit/>
          </a:bodyPr>
          <a:lstStyle/>
          <a:p>
            <a:r>
              <a:rPr lang="en-US" sz="1200" dirty="0"/>
              <a:t>Adopted from Bob Willard’s, “The Next Sustainability Wave”</a:t>
            </a:r>
          </a:p>
        </p:txBody>
      </p:sp>
      <p:sp>
        <p:nvSpPr>
          <p:cNvPr id="3" name="Chevron 2"/>
          <p:cNvSpPr/>
          <p:nvPr/>
        </p:nvSpPr>
        <p:spPr>
          <a:xfrm>
            <a:off x="2057401" y="3076575"/>
            <a:ext cx="2057399" cy="809625"/>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p:cNvSpPr txBox="1"/>
          <p:nvPr/>
        </p:nvSpPr>
        <p:spPr>
          <a:xfrm>
            <a:off x="2667000" y="3276600"/>
            <a:ext cx="1981200" cy="338554"/>
          </a:xfrm>
          <a:prstGeom prst="rect">
            <a:avLst/>
          </a:prstGeom>
          <a:noFill/>
        </p:spPr>
        <p:txBody>
          <a:bodyPr wrap="square" rtlCol="0">
            <a:spAutoFit/>
          </a:bodyPr>
          <a:lstStyle/>
          <a:p>
            <a:r>
              <a:rPr lang="en-US" sz="1600" dirty="0"/>
              <a:t>Rejection</a:t>
            </a:r>
          </a:p>
        </p:txBody>
      </p:sp>
      <p:sp>
        <p:nvSpPr>
          <p:cNvPr id="7" name="Chevron 6"/>
          <p:cNvSpPr/>
          <p:nvPr/>
        </p:nvSpPr>
        <p:spPr>
          <a:xfrm>
            <a:off x="3810000" y="3069640"/>
            <a:ext cx="1676400" cy="809625"/>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4191000" y="3298239"/>
            <a:ext cx="1295400" cy="338554"/>
          </a:xfrm>
          <a:prstGeom prst="rect">
            <a:avLst/>
          </a:prstGeom>
          <a:noFill/>
          <a:ln>
            <a:noFill/>
          </a:ln>
        </p:spPr>
        <p:txBody>
          <a:bodyPr wrap="square" rtlCol="0">
            <a:spAutoFit/>
          </a:bodyPr>
          <a:lstStyle/>
          <a:p>
            <a:r>
              <a:rPr lang="en-US" sz="1600" dirty="0"/>
              <a:t>Compliance</a:t>
            </a:r>
          </a:p>
        </p:txBody>
      </p:sp>
      <p:sp>
        <p:nvSpPr>
          <p:cNvPr id="9" name="Chevron 8"/>
          <p:cNvSpPr/>
          <p:nvPr/>
        </p:nvSpPr>
        <p:spPr>
          <a:xfrm>
            <a:off x="5181600" y="3076576"/>
            <a:ext cx="1530996" cy="809625"/>
          </a:xfrm>
          <a:prstGeom prst="chevron">
            <a:avLst/>
          </a:prstGeom>
          <a:solidFill>
            <a:srgbClr val="AFD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a:off x="5631804" y="3305175"/>
            <a:ext cx="1073796" cy="338554"/>
          </a:xfrm>
          <a:prstGeom prst="rect">
            <a:avLst/>
          </a:prstGeom>
          <a:noFill/>
          <a:ln>
            <a:noFill/>
          </a:ln>
        </p:spPr>
        <p:txBody>
          <a:bodyPr wrap="square" rtlCol="0">
            <a:spAutoFit/>
          </a:bodyPr>
          <a:lstStyle/>
          <a:p>
            <a:r>
              <a:rPr lang="en-US" sz="1600" dirty="0"/>
              <a:t>Efficiency</a:t>
            </a:r>
          </a:p>
        </p:txBody>
      </p:sp>
      <p:sp>
        <p:nvSpPr>
          <p:cNvPr id="6" name="TextBox 5"/>
          <p:cNvSpPr txBox="1"/>
          <p:nvPr/>
        </p:nvSpPr>
        <p:spPr>
          <a:xfrm>
            <a:off x="5479404" y="2133600"/>
            <a:ext cx="1378596" cy="369332"/>
          </a:xfrm>
          <a:prstGeom prst="rect">
            <a:avLst/>
          </a:prstGeom>
          <a:noFill/>
        </p:spPr>
        <p:txBody>
          <a:bodyPr wrap="square" rtlCol="0">
            <a:spAutoFit/>
          </a:bodyPr>
          <a:lstStyle/>
          <a:p>
            <a:r>
              <a:rPr lang="en-US" dirty="0"/>
              <a:t>VESTED</a:t>
            </a:r>
          </a:p>
        </p:txBody>
      </p:sp>
      <p:sp>
        <p:nvSpPr>
          <p:cNvPr id="12" name="TextBox 11"/>
          <p:cNvSpPr txBox="1"/>
          <p:nvPr/>
        </p:nvSpPr>
        <p:spPr>
          <a:xfrm>
            <a:off x="3879204" y="2145268"/>
            <a:ext cx="1378596" cy="369332"/>
          </a:xfrm>
          <a:prstGeom prst="rect">
            <a:avLst/>
          </a:prstGeom>
          <a:noFill/>
        </p:spPr>
        <p:txBody>
          <a:bodyPr wrap="square" rtlCol="0">
            <a:spAutoFit/>
          </a:bodyPr>
          <a:lstStyle/>
          <a:p>
            <a:r>
              <a:rPr lang="en-US" dirty="0"/>
              <a:t>COMPLIANT</a:t>
            </a:r>
          </a:p>
        </p:txBody>
      </p:sp>
      <p:sp>
        <p:nvSpPr>
          <p:cNvPr id="13" name="TextBox 12"/>
          <p:cNvSpPr txBox="1"/>
          <p:nvPr/>
        </p:nvSpPr>
        <p:spPr>
          <a:xfrm>
            <a:off x="6317604" y="2133600"/>
            <a:ext cx="1378596" cy="369332"/>
          </a:xfrm>
          <a:prstGeom prst="rect">
            <a:avLst/>
          </a:prstGeom>
          <a:noFill/>
        </p:spPr>
        <p:txBody>
          <a:bodyPr wrap="square" rtlCol="0">
            <a:spAutoFit/>
          </a:bodyPr>
          <a:lstStyle/>
          <a:p>
            <a:r>
              <a:rPr lang="en-US" dirty="0"/>
              <a:t>INNOVATOR</a:t>
            </a:r>
          </a:p>
        </p:txBody>
      </p:sp>
      <p:sp>
        <p:nvSpPr>
          <p:cNvPr id="14" name="TextBox 13"/>
          <p:cNvSpPr txBox="1"/>
          <p:nvPr/>
        </p:nvSpPr>
        <p:spPr>
          <a:xfrm>
            <a:off x="7772400" y="2133600"/>
            <a:ext cx="2216796" cy="369332"/>
          </a:xfrm>
          <a:prstGeom prst="rect">
            <a:avLst/>
          </a:prstGeom>
          <a:noFill/>
        </p:spPr>
        <p:txBody>
          <a:bodyPr wrap="square" rtlCol="0">
            <a:spAutoFit/>
          </a:bodyPr>
          <a:lstStyle/>
          <a:p>
            <a:r>
              <a:rPr lang="en-US" dirty="0"/>
              <a:t>TRANSFORMATIONAL</a:t>
            </a:r>
          </a:p>
        </p:txBody>
      </p:sp>
      <p:sp>
        <p:nvSpPr>
          <p:cNvPr id="15" name="TextBox 14"/>
          <p:cNvSpPr txBox="1"/>
          <p:nvPr/>
        </p:nvSpPr>
        <p:spPr>
          <a:xfrm rot="5400000">
            <a:off x="9210868" y="3659936"/>
            <a:ext cx="2216796" cy="369332"/>
          </a:xfrm>
          <a:prstGeom prst="rect">
            <a:avLst/>
          </a:prstGeom>
          <a:noFill/>
        </p:spPr>
        <p:txBody>
          <a:bodyPr wrap="square" rtlCol="0">
            <a:spAutoFit/>
          </a:bodyPr>
          <a:lstStyle/>
          <a:p>
            <a:r>
              <a:rPr lang="en-US" dirty="0"/>
              <a:t>Shared Values</a:t>
            </a:r>
          </a:p>
        </p:txBody>
      </p:sp>
      <p:sp>
        <p:nvSpPr>
          <p:cNvPr id="16" name="TextBox 15"/>
          <p:cNvSpPr txBox="1"/>
          <p:nvPr/>
        </p:nvSpPr>
        <p:spPr>
          <a:xfrm rot="16200000">
            <a:off x="258570" y="3198104"/>
            <a:ext cx="3140460" cy="369332"/>
          </a:xfrm>
          <a:prstGeom prst="rect">
            <a:avLst/>
          </a:prstGeom>
          <a:noFill/>
        </p:spPr>
        <p:txBody>
          <a:bodyPr wrap="square" rtlCol="0">
            <a:spAutoFit/>
          </a:bodyPr>
          <a:lstStyle/>
          <a:p>
            <a:r>
              <a:rPr lang="en-US" dirty="0"/>
              <a:t>Little Stakeholder Engagement</a:t>
            </a:r>
          </a:p>
        </p:txBody>
      </p:sp>
      <p:cxnSp>
        <p:nvCxnSpPr>
          <p:cNvPr id="19" name="Straight Connector 18"/>
          <p:cNvCxnSpPr/>
          <p:nvPr/>
        </p:nvCxnSpPr>
        <p:spPr>
          <a:xfrm>
            <a:off x="5463283" y="1684714"/>
            <a:ext cx="0" cy="442295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362200" y="4413716"/>
            <a:ext cx="7315200" cy="0"/>
          </a:xfrm>
          <a:prstGeom prst="line">
            <a:avLst/>
          </a:prstGeom>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3617166" y="4678096"/>
            <a:ext cx="2021635" cy="923330"/>
          </a:xfrm>
          <a:prstGeom prst="rect">
            <a:avLst/>
          </a:prstGeom>
          <a:noFill/>
        </p:spPr>
        <p:txBody>
          <a:bodyPr wrap="square" rtlCol="0">
            <a:spAutoFit/>
          </a:bodyPr>
          <a:lstStyle/>
          <a:p>
            <a:r>
              <a:rPr lang="en-US" b="1" dirty="0"/>
              <a:t>Defense: Risk Avoidance</a:t>
            </a:r>
          </a:p>
          <a:p>
            <a:endParaRPr lang="en-US" b="1" dirty="0"/>
          </a:p>
        </p:txBody>
      </p:sp>
      <p:sp>
        <p:nvSpPr>
          <p:cNvPr id="24" name="TextBox 23"/>
          <p:cNvSpPr txBox="1"/>
          <p:nvPr/>
        </p:nvSpPr>
        <p:spPr>
          <a:xfrm>
            <a:off x="6324601" y="4668983"/>
            <a:ext cx="3320533" cy="646331"/>
          </a:xfrm>
          <a:prstGeom prst="rect">
            <a:avLst/>
          </a:prstGeom>
          <a:noFill/>
        </p:spPr>
        <p:txBody>
          <a:bodyPr wrap="square" rtlCol="0">
            <a:spAutoFit/>
          </a:bodyPr>
          <a:lstStyle/>
          <a:p>
            <a:r>
              <a:rPr lang="en-US" b="1" dirty="0"/>
              <a:t>Offense: Profit and Purpose</a:t>
            </a:r>
          </a:p>
          <a:p>
            <a:endParaRPr lang="en-US" b="1" dirty="0"/>
          </a:p>
        </p:txBody>
      </p:sp>
      <p:sp>
        <p:nvSpPr>
          <p:cNvPr id="26" name="Title 1"/>
          <p:cNvSpPr>
            <a:spLocks noGrp="1"/>
          </p:cNvSpPr>
          <p:nvPr>
            <p:ph type="title"/>
          </p:nvPr>
        </p:nvSpPr>
        <p:spPr>
          <a:xfrm>
            <a:off x="272716" y="274638"/>
            <a:ext cx="10319085" cy="1143000"/>
          </a:xfrm>
        </p:spPr>
        <p:txBody>
          <a:bodyPr>
            <a:normAutofit/>
          </a:bodyPr>
          <a:lstStyle/>
          <a:p>
            <a:pPr algn="l"/>
            <a:r>
              <a:rPr lang="en-US" dirty="0"/>
              <a:t>Stages of Corporate Sustainability</a:t>
            </a:r>
          </a:p>
        </p:txBody>
      </p:sp>
      <p:sp>
        <p:nvSpPr>
          <p:cNvPr id="27" name="Chevron 26"/>
          <p:cNvSpPr/>
          <p:nvPr/>
        </p:nvSpPr>
        <p:spPr>
          <a:xfrm>
            <a:off x="6400800" y="3076576"/>
            <a:ext cx="2057400" cy="809625"/>
          </a:xfrm>
          <a:prstGeom prst="chevr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p:cNvSpPr txBox="1"/>
          <p:nvPr/>
        </p:nvSpPr>
        <p:spPr>
          <a:xfrm>
            <a:off x="6781800" y="3152776"/>
            <a:ext cx="1295400" cy="584775"/>
          </a:xfrm>
          <a:prstGeom prst="rect">
            <a:avLst/>
          </a:prstGeom>
          <a:noFill/>
          <a:ln>
            <a:noFill/>
          </a:ln>
        </p:spPr>
        <p:txBody>
          <a:bodyPr wrap="square" rtlCol="0">
            <a:spAutoFit/>
          </a:bodyPr>
          <a:lstStyle/>
          <a:p>
            <a:r>
              <a:rPr lang="en-US" sz="1600" dirty="0"/>
              <a:t>Strategic </a:t>
            </a:r>
          </a:p>
          <a:p>
            <a:r>
              <a:rPr lang="en-US" sz="1600" dirty="0"/>
              <a:t>pro-activity</a:t>
            </a:r>
          </a:p>
        </p:txBody>
      </p:sp>
      <p:sp>
        <p:nvSpPr>
          <p:cNvPr id="29" name="Chevron 28"/>
          <p:cNvSpPr/>
          <p:nvPr/>
        </p:nvSpPr>
        <p:spPr>
          <a:xfrm>
            <a:off x="8153400" y="3076576"/>
            <a:ext cx="2057400" cy="809625"/>
          </a:xfrm>
          <a:prstGeom prst="chevron">
            <a:avLst/>
          </a:prstGeom>
          <a:solidFill>
            <a:srgbClr val="009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p:cNvSpPr txBox="1"/>
          <p:nvPr/>
        </p:nvSpPr>
        <p:spPr>
          <a:xfrm>
            <a:off x="8534400" y="3152776"/>
            <a:ext cx="1524000" cy="584775"/>
          </a:xfrm>
          <a:prstGeom prst="rect">
            <a:avLst/>
          </a:prstGeom>
          <a:noFill/>
          <a:ln>
            <a:noFill/>
          </a:ln>
        </p:spPr>
        <p:txBody>
          <a:bodyPr wrap="square" rtlCol="0">
            <a:spAutoFit/>
          </a:bodyPr>
          <a:lstStyle/>
          <a:p>
            <a:r>
              <a:rPr lang="en-US" sz="1600" dirty="0"/>
              <a:t>Sustainable value creation</a:t>
            </a:r>
          </a:p>
        </p:txBody>
      </p:sp>
      <p:sp>
        <p:nvSpPr>
          <p:cNvPr id="32" name="Slide Number Placeholder 7"/>
          <p:cNvSpPr txBox="1">
            <a:spLocks/>
          </p:cNvSpPr>
          <p:nvPr/>
        </p:nvSpPr>
        <p:spPr>
          <a:xfrm>
            <a:off x="8229600" y="64325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50BF9-7482-420B-A1FA-18C5051242BA}" type="slidenum">
              <a:rPr lang="en-US"/>
              <a:pPr/>
              <a:t>26</a:t>
            </a:fld>
            <a:endParaRPr lang="en-US" dirty="0"/>
          </a:p>
        </p:txBody>
      </p:sp>
    </p:spTree>
    <p:extLst>
      <p:ext uri="{BB962C8B-B14F-4D97-AF65-F5344CB8AC3E}">
        <p14:creationId xmlns:p14="http://schemas.microsoft.com/office/powerpoint/2010/main" val="3360186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8416" t="11778" r="11167" b="11333"/>
          <a:stretch/>
        </p:blipFill>
        <p:spPr>
          <a:xfrm>
            <a:off x="291410" y="365125"/>
            <a:ext cx="11306230" cy="6080760"/>
          </a:xfrm>
          <a:prstGeom prst="rect">
            <a:avLst/>
          </a:prstGeom>
        </p:spPr>
      </p:pic>
      <p:sp>
        <p:nvSpPr>
          <p:cNvPr id="5" name="Rectangle 4">
            <a:extLst>
              <a:ext uri="{FF2B5EF4-FFF2-40B4-BE49-F238E27FC236}">
                <a16:creationId xmlns:a16="http://schemas.microsoft.com/office/drawing/2014/main" id="{CACC9AA1-4714-40A7-977A-E61BA30D2CE1}"/>
              </a:ext>
            </a:extLst>
          </p:cNvPr>
          <p:cNvSpPr/>
          <p:nvPr/>
        </p:nvSpPr>
        <p:spPr>
          <a:xfrm>
            <a:off x="7859210" y="2916820"/>
            <a:ext cx="3935393" cy="2384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600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sv-SE" dirty="0"/>
              <a:t>Role of Corporate Sustainability Professionals</a:t>
            </a:r>
            <a:endParaRPr lang="en-US" dirty="0"/>
          </a:p>
        </p:txBody>
      </p:sp>
      <p:sp>
        <p:nvSpPr>
          <p:cNvPr id="3" name="Content Placeholder 2"/>
          <p:cNvSpPr>
            <a:spLocks noGrp="1"/>
          </p:cNvSpPr>
          <p:nvPr>
            <p:ph idx="1"/>
          </p:nvPr>
        </p:nvSpPr>
        <p:spPr>
          <a:xfrm>
            <a:off x="918162" y="1809382"/>
            <a:ext cx="9055177" cy="4525963"/>
          </a:xfrm>
        </p:spPr>
        <p:txBody>
          <a:bodyPr>
            <a:normAutofit/>
          </a:bodyPr>
          <a:lstStyle/>
          <a:p>
            <a:r>
              <a:rPr lang="sv-SE" sz="3200" dirty="0" err="1"/>
              <a:t>Focused</a:t>
            </a:r>
            <a:r>
              <a:rPr lang="sv-SE" sz="3200" dirty="0"/>
              <a:t> on big picture outcomes</a:t>
            </a:r>
          </a:p>
          <a:p>
            <a:pPr lvl="1"/>
            <a:r>
              <a:rPr lang="sv-SE" sz="2800" dirty="0"/>
              <a:t>Reduce negative impacts</a:t>
            </a:r>
          </a:p>
          <a:p>
            <a:pPr lvl="1"/>
            <a:r>
              <a:rPr lang="sv-SE" sz="2800" dirty="0"/>
              <a:t>Improve positive impacts</a:t>
            </a:r>
            <a:endParaRPr lang="sv-SE" sz="3200" dirty="0"/>
          </a:p>
          <a:p>
            <a:pPr marL="342900" lvl="1" indent="-342900"/>
            <a:endParaRPr lang="sv-SE" sz="3200" dirty="0"/>
          </a:p>
          <a:p>
            <a:pPr marL="342900" lvl="1" indent="-342900"/>
            <a:r>
              <a:rPr lang="sv-SE" sz="3200" dirty="0" err="1"/>
              <a:t>Incremental</a:t>
            </a:r>
            <a:r>
              <a:rPr lang="sv-SE" sz="3200" dirty="0"/>
              <a:t> </a:t>
            </a:r>
            <a:r>
              <a:rPr lang="sv-SE" sz="3200" dirty="0" err="1"/>
              <a:t>change</a:t>
            </a:r>
            <a:r>
              <a:rPr lang="sv-SE" sz="3200" dirty="0"/>
              <a:t> vs. Innovation</a:t>
            </a:r>
          </a:p>
          <a:p>
            <a:pPr marL="342900" lvl="1" indent="-342900"/>
            <a:endParaRPr lang="sv-SE" sz="3200" dirty="0"/>
          </a:p>
          <a:p>
            <a:pPr marL="342900" lvl="1" indent="-342900"/>
            <a:r>
              <a:rPr lang="sv-SE" sz="3200" dirty="0"/>
              <a:t>Change </a:t>
            </a:r>
            <a:r>
              <a:rPr lang="sv-SE" sz="3200" dirty="0" err="1"/>
              <a:t>consumer</a:t>
            </a:r>
            <a:r>
              <a:rPr lang="sv-SE" sz="3200" dirty="0"/>
              <a:t> </a:t>
            </a:r>
            <a:r>
              <a:rPr lang="sv-SE" sz="3200" dirty="0" err="1"/>
              <a:t>attitudes</a:t>
            </a:r>
            <a:r>
              <a:rPr lang="sv-SE" sz="3200" dirty="0"/>
              <a:t> and habits</a:t>
            </a:r>
          </a:p>
          <a:p>
            <a:pPr marL="800100" lvl="2" indent="-342900"/>
            <a:r>
              <a:rPr lang="sv-SE" sz="2800" dirty="0"/>
              <a:t>Normative (</a:t>
            </a:r>
            <a:r>
              <a:rPr lang="sv-SE" sz="2800" dirty="0" err="1"/>
              <a:t>judgement-based</a:t>
            </a:r>
            <a:r>
              <a:rPr lang="sv-SE" sz="2800" dirty="0"/>
              <a:t>) vs. Positive (</a:t>
            </a:r>
            <a:r>
              <a:rPr lang="sv-SE" sz="2800" dirty="0" err="1"/>
              <a:t>fact-based</a:t>
            </a:r>
            <a:r>
              <a:rPr lang="sv-SE" sz="2800" dirty="0"/>
              <a:t>)</a:t>
            </a:r>
          </a:p>
          <a:p>
            <a:endParaRPr lang="sv-SE" dirty="0"/>
          </a:p>
          <a:p>
            <a:endParaRPr lang="sv-SE" dirty="0"/>
          </a:p>
        </p:txBody>
      </p:sp>
      <p:sp>
        <p:nvSpPr>
          <p:cNvPr id="7" name="Slide Number Placeholder 7"/>
          <p:cNvSpPr txBox="1">
            <a:spLocks/>
          </p:cNvSpPr>
          <p:nvPr/>
        </p:nvSpPr>
        <p:spPr>
          <a:xfrm>
            <a:off x="8229600" y="64325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50BF9-7482-420B-A1FA-18C5051242BA}" type="slidenum">
              <a:rPr lang="en-US"/>
              <a:pPr/>
              <a:t>28</a:t>
            </a:fld>
            <a:endParaRPr lang="en-US" dirty="0"/>
          </a:p>
        </p:txBody>
      </p:sp>
    </p:spTree>
    <p:extLst>
      <p:ext uri="{BB962C8B-B14F-4D97-AF65-F5344CB8AC3E}">
        <p14:creationId xmlns:p14="http://schemas.microsoft.com/office/powerpoint/2010/main" val="3494433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5609D0-D359-41F5-87DF-A4BB4CE49079}"/>
              </a:ext>
            </a:extLst>
          </p:cNvPr>
          <p:cNvSpPr txBox="1">
            <a:spLocks/>
          </p:cNvSpPr>
          <p:nvPr/>
        </p:nvSpPr>
        <p:spPr>
          <a:xfrm>
            <a:off x="1109694" y="2600324"/>
            <a:ext cx="6405753" cy="327796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4. How to get (sustainable) marketing right</a:t>
            </a:r>
          </a:p>
        </p:txBody>
      </p:sp>
    </p:spTree>
    <p:extLst>
      <p:ext uri="{BB962C8B-B14F-4D97-AF65-F5344CB8AC3E}">
        <p14:creationId xmlns:p14="http://schemas.microsoft.com/office/powerpoint/2010/main" val="345208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Ground Rules</a:t>
            </a:r>
            <a:endParaRPr lang="en-US" dirty="0"/>
          </a:p>
        </p:txBody>
      </p:sp>
      <p:sp>
        <p:nvSpPr>
          <p:cNvPr id="3" name="Content Placeholder 2"/>
          <p:cNvSpPr>
            <a:spLocks noGrp="1"/>
          </p:cNvSpPr>
          <p:nvPr>
            <p:ph idx="1"/>
          </p:nvPr>
        </p:nvSpPr>
        <p:spPr>
          <a:xfrm>
            <a:off x="838200" y="1517715"/>
            <a:ext cx="9029700" cy="5062194"/>
          </a:xfrm>
        </p:spPr>
        <p:txBody>
          <a:bodyPr>
            <a:normAutofit/>
          </a:bodyPr>
          <a:lstStyle/>
          <a:p>
            <a:endParaRPr lang="sv-SE" b="0" dirty="0"/>
          </a:p>
          <a:p>
            <a:r>
              <a:rPr lang="sv-SE" dirty="0"/>
              <a:t>Come to </a:t>
            </a:r>
            <a:r>
              <a:rPr lang="sv-SE" dirty="0" err="1"/>
              <a:t>class</a:t>
            </a:r>
            <a:r>
              <a:rPr lang="sv-SE" dirty="0"/>
              <a:t>, </a:t>
            </a:r>
            <a:r>
              <a:rPr lang="sv-SE" b="1" dirty="0" err="1"/>
              <a:t>participate</a:t>
            </a:r>
            <a:r>
              <a:rPr lang="sv-SE" dirty="0"/>
              <a:t>, be </a:t>
            </a:r>
            <a:r>
              <a:rPr lang="sv-SE" dirty="0" err="1"/>
              <a:t>engaged</a:t>
            </a:r>
            <a:r>
              <a:rPr lang="sv-SE" dirty="0"/>
              <a:t> – </a:t>
            </a:r>
            <a:r>
              <a:rPr lang="sv-SE" dirty="0" err="1"/>
              <a:t>don’t</a:t>
            </a:r>
            <a:r>
              <a:rPr lang="sv-SE" dirty="0"/>
              <a:t> be </a:t>
            </a:r>
            <a:r>
              <a:rPr lang="sv-SE" dirty="0" err="1"/>
              <a:t>shy</a:t>
            </a:r>
            <a:r>
              <a:rPr lang="sv-SE" dirty="0"/>
              <a:t>!</a:t>
            </a:r>
          </a:p>
          <a:p>
            <a:r>
              <a:rPr lang="sv-SE" b="0" dirty="0"/>
              <a:t>Try to do the readings – ok to split the reading among friends</a:t>
            </a:r>
          </a:p>
          <a:p>
            <a:r>
              <a:rPr lang="sv-SE" dirty="0"/>
              <a:t>OK to use computers/phone in class to take notes, reference reading materials, look up facts, figures and info</a:t>
            </a:r>
          </a:p>
          <a:p>
            <a:r>
              <a:rPr lang="sv-SE" u="sng" dirty="0"/>
              <a:t>NOT OK</a:t>
            </a:r>
            <a:r>
              <a:rPr lang="sv-SE" dirty="0"/>
              <a:t> to use computers/phone in class to write emails, work on anything unrelated to this class</a:t>
            </a:r>
          </a:p>
          <a:p>
            <a:endParaRPr lang="sv-SE" dirty="0"/>
          </a:p>
          <a:p>
            <a:endParaRPr lang="sv-SE" dirty="0"/>
          </a:p>
          <a:p>
            <a:endParaRPr lang="en-US" dirty="0"/>
          </a:p>
        </p:txBody>
      </p:sp>
      <p:sp>
        <p:nvSpPr>
          <p:cNvPr id="4" name="Slide Number Placeholder 3"/>
          <p:cNvSpPr>
            <a:spLocks noGrp="1"/>
          </p:cNvSpPr>
          <p:nvPr>
            <p:ph type="sldNum" sz="quarter" idx="12"/>
          </p:nvPr>
        </p:nvSpPr>
        <p:spPr/>
        <p:txBody>
          <a:bodyPr/>
          <a:lstStyle/>
          <a:p>
            <a:fld id="{CB7C5767-DFBB-AF48-974F-659B0D5DA352}" type="slidenum">
              <a:rPr lang="en-US" smtClean="0"/>
              <a:pPr/>
              <a:t>3</a:t>
            </a:fld>
            <a:endParaRPr lang="en-US"/>
          </a:p>
        </p:txBody>
      </p:sp>
    </p:spTree>
    <p:extLst>
      <p:ext uri="{BB962C8B-B14F-4D97-AF65-F5344CB8AC3E}">
        <p14:creationId xmlns:p14="http://schemas.microsoft.com/office/powerpoint/2010/main" val="562126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a:t>Product/Service</a:t>
            </a:r>
            <a:br>
              <a:rPr lang="sv-SE" dirty="0"/>
            </a:br>
            <a:r>
              <a:rPr lang="sv-SE" i="1" dirty="0" err="1"/>
              <a:t>Sustainability</a:t>
            </a:r>
            <a:r>
              <a:rPr lang="sv-SE" i="1" dirty="0"/>
              <a:t> Interventions</a:t>
            </a:r>
            <a:endParaRPr lang="en-US" i="1" dirty="0"/>
          </a:p>
        </p:txBody>
      </p:sp>
      <p:sp>
        <p:nvSpPr>
          <p:cNvPr id="3" name="Content Placeholder 2"/>
          <p:cNvSpPr>
            <a:spLocks noGrp="1"/>
          </p:cNvSpPr>
          <p:nvPr>
            <p:ph idx="1"/>
          </p:nvPr>
        </p:nvSpPr>
        <p:spPr>
          <a:xfrm>
            <a:off x="838200" y="1637085"/>
            <a:ext cx="10795000" cy="4795466"/>
          </a:xfrm>
        </p:spPr>
        <p:txBody>
          <a:bodyPr>
            <a:normAutofit/>
          </a:bodyPr>
          <a:lstStyle/>
          <a:p>
            <a:pPr marL="0" lvl="1" indent="0">
              <a:buNone/>
            </a:pPr>
            <a:endParaRPr lang="sv-SE" sz="3200" b="1" dirty="0"/>
          </a:p>
          <a:p>
            <a:pPr marL="514350" lvl="1" indent="-514350">
              <a:buFont typeface="+mj-lt"/>
              <a:buAutoNum type="arabicPeriod"/>
            </a:pPr>
            <a:endParaRPr lang="sv-SE" sz="3200" dirty="0"/>
          </a:p>
          <a:p>
            <a:pPr marL="514350" lvl="1" indent="-514350">
              <a:buFont typeface="+mj-lt"/>
              <a:buAutoNum type="arabicPeriod"/>
            </a:pPr>
            <a:endParaRPr lang="sv-SE" sz="3200" dirty="0"/>
          </a:p>
          <a:p>
            <a:pPr marL="514350" lvl="1" indent="-514350">
              <a:buFont typeface="+mj-lt"/>
              <a:buAutoNum type="arabicPeriod"/>
            </a:pPr>
            <a:r>
              <a:rPr lang="sv-SE" sz="3200" dirty="0"/>
              <a:t>Product-</a:t>
            </a:r>
            <a:r>
              <a:rPr lang="sv-SE" sz="3200" dirty="0" err="1"/>
              <a:t>related</a:t>
            </a:r>
            <a:r>
              <a:rPr lang="sv-SE" sz="3200" dirty="0"/>
              <a:t> impacts </a:t>
            </a:r>
          </a:p>
          <a:p>
            <a:pPr marL="800100" lvl="2" indent="-342900"/>
            <a:r>
              <a:rPr lang="sv-SE" sz="2800" dirty="0"/>
              <a:t>Reduce negative</a:t>
            </a:r>
          </a:p>
          <a:p>
            <a:pPr marL="800100" lvl="2" indent="-342900"/>
            <a:r>
              <a:rPr lang="sv-SE" sz="2800" dirty="0" err="1"/>
              <a:t>Improve</a:t>
            </a:r>
            <a:r>
              <a:rPr lang="sv-SE" sz="2800" dirty="0"/>
              <a:t> positive</a:t>
            </a:r>
          </a:p>
          <a:p>
            <a:pPr marL="800100" lvl="2" indent="-342900"/>
            <a:endParaRPr lang="sv-SE" sz="2800" dirty="0"/>
          </a:p>
          <a:p>
            <a:pPr marL="742950" lvl="1" indent="-742950">
              <a:buFont typeface="+mj-lt"/>
              <a:buAutoNum type="arabicPeriod"/>
            </a:pPr>
            <a:r>
              <a:rPr lang="en-US" sz="3200" dirty="0"/>
              <a:t>Operations-related impacts</a:t>
            </a:r>
          </a:p>
          <a:p>
            <a:pPr marL="971550" lvl="2" indent="-514350"/>
            <a:r>
              <a:rPr lang="sv-SE" sz="2800" dirty="0" err="1"/>
              <a:t>Reduce</a:t>
            </a:r>
            <a:r>
              <a:rPr lang="sv-SE" sz="2800" dirty="0"/>
              <a:t> negative</a:t>
            </a:r>
            <a:endParaRPr lang="sv-SE" sz="3200" dirty="0"/>
          </a:p>
          <a:p>
            <a:pPr marL="0" indent="0">
              <a:buNone/>
            </a:pPr>
            <a:endParaRPr lang="en-US" dirty="0"/>
          </a:p>
        </p:txBody>
      </p:sp>
      <p:sp>
        <p:nvSpPr>
          <p:cNvPr id="7" name="Slide Number Placeholder 7"/>
          <p:cNvSpPr txBox="1">
            <a:spLocks/>
          </p:cNvSpPr>
          <p:nvPr/>
        </p:nvSpPr>
        <p:spPr>
          <a:xfrm>
            <a:off x="8229600" y="64325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50BF9-7482-420B-A1FA-18C5051242BA}" type="slidenum">
              <a:rPr lang="en-US"/>
              <a:pPr/>
              <a:t>30</a:t>
            </a:fld>
            <a:endParaRPr lang="en-US" dirty="0"/>
          </a:p>
        </p:txBody>
      </p:sp>
      <p:sp>
        <p:nvSpPr>
          <p:cNvPr id="8" name="Content Placeholder 2"/>
          <p:cNvSpPr txBox="1">
            <a:spLocks/>
          </p:cNvSpPr>
          <p:nvPr/>
        </p:nvSpPr>
        <p:spPr>
          <a:xfrm>
            <a:off x="8019259" y="3217746"/>
            <a:ext cx="3930199" cy="24038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Existing product</a:t>
            </a:r>
          </a:p>
          <a:p>
            <a:pPr lvl="1"/>
            <a:r>
              <a:rPr lang="en-US" dirty="0"/>
              <a:t>Incremental improvements</a:t>
            </a:r>
          </a:p>
          <a:p>
            <a:pPr lvl="1"/>
            <a:r>
              <a:rPr lang="en-US" dirty="0"/>
              <a:t>Revamp</a:t>
            </a:r>
          </a:p>
          <a:p>
            <a:r>
              <a:rPr lang="en-US" dirty="0"/>
              <a:t>New product</a:t>
            </a:r>
          </a:p>
          <a:p>
            <a:pPr lvl="1"/>
            <a:r>
              <a:rPr lang="en-US" dirty="0"/>
              <a:t>Innovation</a:t>
            </a:r>
          </a:p>
          <a:p>
            <a:endParaRPr lang="en-US" dirty="0"/>
          </a:p>
        </p:txBody>
      </p:sp>
      <p:sp>
        <p:nvSpPr>
          <p:cNvPr id="4" name="Arrow: Right 3"/>
          <p:cNvSpPr/>
          <p:nvPr/>
        </p:nvSpPr>
        <p:spPr>
          <a:xfrm>
            <a:off x="5879909" y="3627288"/>
            <a:ext cx="1454560" cy="1178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Brace 4">
            <a:extLst>
              <a:ext uri="{FF2B5EF4-FFF2-40B4-BE49-F238E27FC236}">
                <a16:creationId xmlns:a16="http://schemas.microsoft.com/office/drawing/2014/main" id="{A8548E6F-BD16-4A65-BD78-7A12E867BC9F}"/>
              </a:ext>
            </a:extLst>
          </p:cNvPr>
          <p:cNvSpPr/>
          <p:nvPr/>
        </p:nvSpPr>
        <p:spPr>
          <a:xfrm>
            <a:off x="7650727" y="3019097"/>
            <a:ext cx="618039" cy="24580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91867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err="1"/>
              <a:t>Beware</a:t>
            </a:r>
            <a:r>
              <a:rPr lang="sv-SE" dirty="0"/>
              <a:t> </a:t>
            </a:r>
            <a:r>
              <a:rPr lang="sv-SE" dirty="0" err="1"/>
              <a:t>of</a:t>
            </a:r>
            <a:r>
              <a:rPr lang="sv-SE" dirty="0"/>
              <a:t> Bias!</a:t>
            </a:r>
            <a:endParaRPr lang="en-US" dirty="0"/>
          </a:p>
        </p:txBody>
      </p:sp>
      <p:sp>
        <p:nvSpPr>
          <p:cNvPr id="3" name="Content Placeholder 2"/>
          <p:cNvSpPr>
            <a:spLocks noGrp="1"/>
          </p:cNvSpPr>
          <p:nvPr>
            <p:ph idx="1"/>
          </p:nvPr>
        </p:nvSpPr>
        <p:spPr>
          <a:xfrm>
            <a:off x="838200" y="1637085"/>
            <a:ext cx="8823960" cy="4795466"/>
          </a:xfrm>
        </p:spPr>
        <p:txBody>
          <a:bodyPr>
            <a:normAutofit/>
          </a:bodyPr>
          <a:lstStyle/>
          <a:p>
            <a:pPr marL="0" indent="0">
              <a:buNone/>
            </a:pPr>
            <a:endParaRPr lang="en-US" sz="3600" dirty="0"/>
          </a:p>
          <a:p>
            <a:pPr marL="0" indent="0">
              <a:buNone/>
            </a:pPr>
            <a:r>
              <a:rPr lang="sv-SE" sz="3600" dirty="0"/>
              <a:t>Change </a:t>
            </a:r>
            <a:r>
              <a:rPr lang="sv-SE" sz="3600" dirty="0" err="1"/>
              <a:t>product</a:t>
            </a:r>
            <a:r>
              <a:rPr lang="sv-SE" sz="3600" dirty="0"/>
              <a:t> &gt; </a:t>
            </a:r>
            <a:r>
              <a:rPr lang="sv-SE" sz="3600" dirty="0" err="1"/>
              <a:t>Improve</a:t>
            </a:r>
            <a:r>
              <a:rPr lang="sv-SE" sz="3600" dirty="0"/>
              <a:t> </a:t>
            </a:r>
            <a:r>
              <a:rPr lang="sv-SE" sz="3600" dirty="0" err="1"/>
              <a:t>sustainability</a:t>
            </a:r>
            <a:r>
              <a:rPr lang="sv-SE" sz="3600" dirty="0"/>
              <a:t> </a:t>
            </a:r>
            <a:r>
              <a:rPr lang="sv-SE" sz="3600" dirty="0" err="1"/>
              <a:t>outcomes</a:t>
            </a:r>
            <a:r>
              <a:rPr lang="sv-SE" sz="3600" dirty="0"/>
              <a:t>!</a:t>
            </a:r>
          </a:p>
          <a:p>
            <a:pPr marL="0" indent="0">
              <a:buNone/>
            </a:pPr>
            <a:endParaRPr lang="sv-SE" sz="3600" dirty="0"/>
          </a:p>
          <a:p>
            <a:pPr marL="0" indent="0">
              <a:buNone/>
            </a:pPr>
            <a:r>
              <a:rPr lang="sv-SE" sz="3600" dirty="0" err="1"/>
              <a:t>Sustainability</a:t>
            </a:r>
            <a:r>
              <a:rPr lang="sv-SE" sz="3600" dirty="0"/>
              <a:t> </a:t>
            </a:r>
            <a:r>
              <a:rPr lang="sv-SE" sz="3600" dirty="0" err="1"/>
              <a:t>professionals</a:t>
            </a:r>
            <a:r>
              <a:rPr lang="sv-SE" sz="3600" dirty="0"/>
              <a:t> </a:t>
            </a:r>
            <a:r>
              <a:rPr lang="sv-SE" sz="3600" dirty="0" err="1"/>
              <a:t>have</a:t>
            </a:r>
            <a:r>
              <a:rPr lang="sv-SE" sz="3600" dirty="0"/>
              <a:t> a </a:t>
            </a:r>
            <a:r>
              <a:rPr lang="en-US" sz="3600" dirty="0"/>
              <a:t>bias for </a:t>
            </a:r>
            <a:r>
              <a:rPr lang="en-US" sz="3600" u="sng" dirty="0"/>
              <a:t>product-orientated thinking</a:t>
            </a:r>
            <a:r>
              <a:rPr lang="en-US" sz="3600" dirty="0"/>
              <a:t>!!!</a:t>
            </a:r>
          </a:p>
          <a:p>
            <a:pPr marL="0" indent="0">
              <a:buNone/>
            </a:pPr>
            <a:endParaRPr lang="en-US" sz="3600" dirty="0"/>
          </a:p>
          <a:p>
            <a:pPr marL="0" lvl="1" indent="0">
              <a:buNone/>
            </a:pPr>
            <a:endParaRPr lang="sv-SE" sz="3200" dirty="0"/>
          </a:p>
          <a:p>
            <a:pPr marL="342900" lvl="1" indent="-342900"/>
            <a:endParaRPr lang="sv-SE" sz="3200" dirty="0"/>
          </a:p>
          <a:p>
            <a:endParaRPr lang="en-US" dirty="0"/>
          </a:p>
          <a:p>
            <a:pPr marL="0" indent="0">
              <a:buNone/>
            </a:pPr>
            <a:endParaRPr lang="en-US" dirty="0"/>
          </a:p>
        </p:txBody>
      </p:sp>
      <p:sp>
        <p:nvSpPr>
          <p:cNvPr id="7" name="Slide Number Placeholder 7"/>
          <p:cNvSpPr txBox="1">
            <a:spLocks/>
          </p:cNvSpPr>
          <p:nvPr/>
        </p:nvSpPr>
        <p:spPr>
          <a:xfrm>
            <a:off x="8229600" y="64325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50BF9-7482-420B-A1FA-18C5051242BA}" type="slidenum">
              <a:rPr lang="en-US"/>
              <a:pPr/>
              <a:t>31</a:t>
            </a:fld>
            <a:endParaRPr lang="en-US" dirty="0"/>
          </a:p>
        </p:txBody>
      </p:sp>
    </p:spTree>
    <p:extLst>
      <p:ext uri="{BB962C8B-B14F-4D97-AF65-F5344CB8AC3E}">
        <p14:creationId xmlns:p14="http://schemas.microsoft.com/office/powerpoint/2010/main" val="3419031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2AF7-89AE-4841-8454-12606E742450}"/>
              </a:ext>
            </a:extLst>
          </p:cNvPr>
          <p:cNvSpPr>
            <a:spLocks noGrp="1"/>
          </p:cNvSpPr>
          <p:nvPr>
            <p:ph type="title"/>
          </p:nvPr>
        </p:nvSpPr>
        <p:spPr/>
        <p:txBody>
          <a:bodyPr/>
          <a:lstStyle/>
          <a:p>
            <a:r>
              <a:rPr lang="en-US" dirty="0"/>
              <a:t>Education and Behavior Change?</a:t>
            </a:r>
          </a:p>
        </p:txBody>
      </p:sp>
      <p:sp>
        <p:nvSpPr>
          <p:cNvPr id="3" name="Content Placeholder 2">
            <a:extLst>
              <a:ext uri="{FF2B5EF4-FFF2-40B4-BE49-F238E27FC236}">
                <a16:creationId xmlns:a16="http://schemas.microsoft.com/office/drawing/2014/main" id="{E2DC12C3-91AF-4D09-A431-4CED700BF2A8}"/>
              </a:ext>
            </a:extLst>
          </p:cNvPr>
          <p:cNvSpPr>
            <a:spLocks noGrp="1"/>
          </p:cNvSpPr>
          <p:nvPr>
            <p:ph idx="1"/>
          </p:nvPr>
        </p:nvSpPr>
        <p:spPr>
          <a:xfrm>
            <a:off x="838200" y="1825625"/>
            <a:ext cx="8498840" cy="4351338"/>
          </a:xfrm>
        </p:spPr>
        <p:txBody>
          <a:bodyPr>
            <a:normAutofit lnSpcReduction="10000"/>
          </a:bodyPr>
          <a:lstStyle/>
          <a:p>
            <a:r>
              <a:rPr lang="en-US" dirty="0"/>
              <a:t>Motivate behavior change through education?</a:t>
            </a:r>
          </a:p>
          <a:p>
            <a:pPr lvl="1"/>
            <a:r>
              <a:rPr lang="en-US" dirty="0"/>
              <a:t>Assumes that people act rationally</a:t>
            </a:r>
          </a:p>
          <a:p>
            <a:pPr lvl="1"/>
            <a:r>
              <a:rPr lang="en-US" dirty="0"/>
              <a:t>Environmental issues can be emotional!</a:t>
            </a:r>
          </a:p>
          <a:p>
            <a:endParaRPr lang="en-US" dirty="0"/>
          </a:p>
          <a:p>
            <a:r>
              <a:rPr lang="en-US" dirty="0"/>
              <a:t>Assumes changing attitudes changes behavior</a:t>
            </a:r>
          </a:p>
          <a:p>
            <a:pPr lvl="1"/>
            <a:r>
              <a:rPr lang="en-US" dirty="0"/>
              <a:t>We need behavior change</a:t>
            </a:r>
          </a:p>
          <a:p>
            <a:pPr lvl="1"/>
            <a:r>
              <a:rPr lang="en-US" dirty="0"/>
              <a:t>Outcomes are important, not motivations</a:t>
            </a:r>
          </a:p>
          <a:p>
            <a:endParaRPr lang="en-US" dirty="0"/>
          </a:p>
          <a:p>
            <a:r>
              <a:rPr lang="en-US" dirty="0"/>
              <a:t>Use the full strategic marketing framework to maintain </a:t>
            </a:r>
            <a:r>
              <a:rPr lang="en-US" u="sng" dirty="0"/>
              <a:t>consumer-centric / market-orientation</a:t>
            </a:r>
            <a:r>
              <a:rPr lang="en-US" dirty="0"/>
              <a:t>! </a:t>
            </a:r>
          </a:p>
        </p:txBody>
      </p:sp>
    </p:spTree>
    <p:extLst>
      <p:ext uri="{BB962C8B-B14F-4D97-AF65-F5344CB8AC3E}">
        <p14:creationId xmlns:p14="http://schemas.microsoft.com/office/powerpoint/2010/main" val="1882326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entagon 35"/>
          <p:cNvSpPr/>
          <p:nvPr/>
        </p:nvSpPr>
        <p:spPr>
          <a:xfrm>
            <a:off x="2316048" y="3616541"/>
            <a:ext cx="5913553" cy="1488860"/>
          </a:xfrm>
          <a:prstGeom prst="homePlat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entagon 36"/>
          <p:cNvSpPr/>
          <p:nvPr/>
        </p:nvSpPr>
        <p:spPr>
          <a:xfrm>
            <a:off x="2316048" y="2209801"/>
            <a:ext cx="5913553" cy="1447801"/>
          </a:xfrm>
          <a:prstGeom prst="homePlat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590130" y="2590801"/>
            <a:ext cx="1639471" cy="381506"/>
          </a:xfrm>
          <a:prstGeom prst="rect">
            <a:avLst/>
          </a:prstGeom>
          <a:noFill/>
        </p:spPr>
        <p:txBody>
          <a:bodyPr wrap="square" rtlCol="0">
            <a:spAutoFit/>
          </a:bodyPr>
          <a:lstStyle/>
          <a:p>
            <a:r>
              <a:rPr lang="sv-SE"/>
              <a:t>Targeting</a:t>
            </a:r>
            <a:endParaRPr lang="en-US" dirty="0"/>
          </a:p>
        </p:txBody>
      </p:sp>
      <p:sp>
        <p:nvSpPr>
          <p:cNvPr id="39" name="TextBox 38"/>
          <p:cNvSpPr txBox="1"/>
          <p:nvPr/>
        </p:nvSpPr>
        <p:spPr>
          <a:xfrm>
            <a:off x="6590130" y="4190495"/>
            <a:ext cx="1639471" cy="381506"/>
          </a:xfrm>
          <a:prstGeom prst="rect">
            <a:avLst/>
          </a:prstGeom>
          <a:noFill/>
        </p:spPr>
        <p:txBody>
          <a:bodyPr wrap="square" rtlCol="0">
            <a:spAutoFit/>
          </a:bodyPr>
          <a:lstStyle/>
          <a:p>
            <a:r>
              <a:rPr lang="sv-SE" dirty="0" err="1"/>
              <a:t>Positioning</a:t>
            </a:r>
            <a:endParaRPr lang="en-US" dirty="0"/>
          </a:p>
        </p:txBody>
      </p:sp>
      <p:sp>
        <p:nvSpPr>
          <p:cNvPr id="52" name="Rectangle 51"/>
          <p:cNvSpPr/>
          <p:nvPr/>
        </p:nvSpPr>
        <p:spPr>
          <a:xfrm>
            <a:off x="4871090" y="3124201"/>
            <a:ext cx="2056228" cy="8375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4869919" y="4800600"/>
            <a:ext cx="2057401" cy="8437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4869918" y="1600200"/>
            <a:ext cx="2057400" cy="762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2355318" y="2819400"/>
            <a:ext cx="16002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060418" y="3352801"/>
            <a:ext cx="2857500" cy="646331"/>
          </a:xfrm>
          <a:prstGeom prst="rect">
            <a:avLst/>
          </a:prstGeom>
          <a:noFill/>
        </p:spPr>
        <p:txBody>
          <a:bodyPr wrap="square" rtlCol="0">
            <a:spAutoFit/>
          </a:bodyPr>
          <a:lstStyle/>
          <a:p>
            <a:r>
              <a:rPr lang="sv-SE" b="1"/>
              <a:t>Market Analysis</a:t>
            </a:r>
          </a:p>
          <a:p>
            <a:endParaRPr lang="sv-SE"/>
          </a:p>
        </p:txBody>
      </p:sp>
      <p:sp>
        <p:nvSpPr>
          <p:cNvPr id="6" name="TextBox 5"/>
          <p:cNvSpPr txBox="1"/>
          <p:nvPr/>
        </p:nvSpPr>
        <p:spPr>
          <a:xfrm>
            <a:off x="2355318" y="3163670"/>
            <a:ext cx="1676400" cy="646331"/>
          </a:xfrm>
          <a:prstGeom prst="rect">
            <a:avLst/>
          </a:prstGeom>
          <a:noFill/>
        </p:spPr>
        <p:txBody>
          <a:bodyPr wrap="square" rtlCol="0">
            <a:spAutoFit/>
          </a:bodyPr>
          <a:lstStyle/>
          <a:p>
            <a:pPr algn="ctr"/>
            <a:r>
              <a:rPr lang="sv-SE" b="1"/>
              <a:t>Consumer Behavior</a:t>
            </a:r>
            <a:endParaRPr lang="en-US" b="1" dirty="0"/>
          </a:p>
        </p:txBody>
      </p:sp>
      <p:sp>
        <p:nvSpPr>
          <p:cNvPr id="7" name="TextBox 6"/>
          <p:cNvSpPr txBox="1"/>
          <p:nvPr/>
        </p:nvSpPr>
        <p:spPr>
          <a:xfrm>
            <a:off x="4869918" y="1764268"/>
            <a:ext cx="2057401" cy="369332"/>
          </a:xfrm>
          <a:prstGeom prst="rect">
            <a:avLst/>
          </a:prstGeom>
          <a:noFill/>
        </p:spPr>
        <p:txBody>
          <a:bodyPr wrap="square" rtlCol="0">
            <a:spAutoFit/>
          </a:bodyPr>
          <a:lstStyle/>
          <a:p>
            <a:pPr algn="ctr"/>
            <a:r>
              <a:rPr lang="sv-SE" b="1"/>
              <a:t>Segmentation</a:t>
            </a:r>
          </a:p>
        </p:txBody>
      </p:sp>
      <p:sp>
        <p:nvSpPr>
          <p:cNvPr id="8" name="TextBox 7"/>
          <p:cNvSpPr txBox="1"/>
          <p:nvPr/>
        </p:nvSpPr>
        <p:spPr>
          <a:xfrm>
            <a:off x="4876800" y="4977368"/>
            <a:ext cx="2514600" cy="646331"/>
          </a:xfrm>
          <a:prstGeom prst="rect">
            <a:avLst/>
          </a:prstGeom>
          <a:noFill/>
        </p:spPr>
        <p:txBody>
          <a:bodyPr wrap="square" rtlCol="0">
            <a:spAutoFit/>
          </a:bodyPr>
          <a:lstStyle/>
          <a:p>
            <a:r>
              <a:rPr lang="sv-SE" b="1" dirty="0">
                <a:solidFill>
                  <a:srgbClr val="FF0000"/>
                </a:solidFill>
              </a:rPr>
              <a:t>Marketing Mix </a:t>
            </a:r>
          </a:p>
          <a:p>
            <a:r>
              <a:rPr lang="sv-SE" b="1" dirty="0">
                <a:solidFill>
                  <a:srgbClr val="FF0000"/>
                </a:solidFill>
              </a:rPr>
              <a:t>-Product</a:t>
            </a:r>
          </a:p>
        </p:txBody>
      </p:sp>
      <p:cxnSp>
        <p:nvCxnSpPr>
          <p:cNvPr id="26" name="Straight Arrow Connector 25"/>
          <p:cNvCxnSpPr/>
          <p:nvPr/>
        </p:nvCxnSpPr>
        <p:spPr>
          <a:xfrm flipH="1" flipV="1">
            <a:off x="3879319" y="4154072"/>
            <a:ext cx="927883" cy="93501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784318" y="2362201"/>
            <a:ext cx="8206" cy="77913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784318" y="3946868"/>
            <a:ext cx="0" cy="85373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4" name="Title 1"/>
          <p:cNvSpPr>
            <a:spLocks noGrp="1"/>
          </p:cNvSpPr>
          <p:nvPr>
            <p:ph type="title"/>
          </p:nvPr>
        </p:nvSpPr>
        <p:spPr>
          <a:xfrm>
            <a:off x="1981200" y="152400"/>
            <a:ext cx="8229600" cy="1143000"/>
          </a:xfrm>
        </p:spPr>
        <p:txBody>
          <a:bodyPr/>
          <a:lstStyle/>
          <a:p>
            <a:pPr algn="l"/>
            <a:r>
              <a:rPr lang="sv-SE" dirty="0"/>
              <a:t>Strategic Marketing Framework</a:t>
            </a:r>
            <a:endParaRPr lang="en-US" dirty="0"/>
          </a:p>
        </p:txBody>
      </p:sp>
      <p:cxnSp>
        <p:nvCxnSpPr>
          <p:cNvPr id="22" name="Straight Arrow Connector 21"/>
          <p:cNvCxnSpPr/>
          <p:nvPr/>
        </p:nvCxnSpPr>
        <p:spPr>
          <a:xfrm flipH="1">
            <a:off x="3955518" y="2304580"/>
            <a:ext cx="866482" cy="73175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031719" y="3650308"/>
            <a:ext cx="990601" cy="729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981200" y="1447800"/>
            <a:ext cx="6248400" cy="457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8305800" y="1447800"/>
            <a:ext cx="1905000" cy="4572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8420100" y="1752601"/>
            <a:ext cx="1790700" cy="3693319"/>
          </a:xfrm>
          <a:prstGeom prst="rect">
            <a:avLst/>
          </a:prstGeom>
          <a:noFill/>
        </p:spPr>
        <p:txBody>
          <a:bodyPr wrap="square" rtlCol="0">
            <a:spAutoFit/>
          </a:bodyPr>
          <a:lstStyle/>
          <a:p>
            <a:r>
              <a:rPr lang="sv-SE" b="1" dirty="0"/>
              <a:t>MARKETPLACE</a:t>
            </a:r>
          </a:p>
          <a:p>
            <a:r>
              <a:rPr lang="sv-SE" b="1" dirty="0"/>
              <a:t>OUTCOMES</a:t>
            </a:r>
          </a:p>
          <a:p>
            <a:endParaRPr lang="sv-SE" b="1" dirty="0"/>
          </a:p>
          <a:p>
            <a:r>
              <a:rPr lang="sv-SE" u="sng" dirty="0"/>
              <a:t>Consumers </a:t>
            </a:r>
            <a:r>
              <a:rPr lang="sv-SE" dirty="0"/>
              <a:t>needs satisfied</a:t>
            </a:r>
          </a:p>
          <a:p>
            <a:endParaRPr lang="sv-SE" dirty="0"/>
          </a:p>
          <a:p>
            <a:r>
              <a:rPr lang="sv-SE" u="sng" dirty="0"/>
              <a:t>Companies</a:t>
            </a:r>
            <a:r>
              <a:rPr lang="sv-SE" dirty="0"/>
              <a:t> generate sales</a:t>
            </a:r>
          </a:p>
          <a:p>
            <a:endParaRPr lang="sv-SE" dirty="0"/>
          </a:p>
          <a:p>
            <a:r>
              <a:rPr lang="sv-SE" u="sng" dirty="0" err="1"/>
              <a:t>Society</a:t>
            </a:r>
            <a:r>
              <a:rPr lang="sv-SE" dirty="0"/>
              <a:t> </a:t>
            </a:r>
          </a:p>
          <a:p>
            <a:r>
              <a:rPr lang="sv-SE" dirty="0"/>
              <a:t>GDP </a:t>
            </a:r>
            <a:r>
              <a:rPr lang="sv-SE" dirty="0" err="1"/>
              <a:t>growth</a:t>
            </a:r>
            <a:r>
              <a:rPr lang="sv-SE" dirty="0"/>
              <a:t> &amp; </a:t>
            </a:r>
            <a:r>
              <a:rPr lang="sv-SE" b="1" dirty="0" err="1">
                <a:solidFill>
                  <a:srgbClr val="FF0000"/>
                </a:solidFill>
              </a:rPr>
              <a:t>externalities</a:t>
            </a:r>
            <a:r>
              <a:rPr lang="sv-SE" dirty="0"/>
              <a:t> </a:t>
            </a:r>
          </a:p>
          <a:p>
            <a:pPr marL="285750" indent="-285750">
              <a:buFontTx/>
              <a:buChar char="-"/>
            </a:pPr>
            <a:endParaRPr lang="en-US" dirty="0"/>
          </a:p>
        </p:txBody>
      </p:sp>
      <p:sp>
        <p:nvSpPr>
          <p:cNvPr id="27" name="Slide Number Placeholder 7"/>
          <p:cNvSpPr txBox="1">
            <a:spLocks/>
          </p:cNvSpPr>
          <p:nvPr/>
        </p:nvSpPr>
        <p:spPr>
          <a:xfrm>
            <a:off x="8229600" y="64325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50BF9-7482-420B-A1FA-18C5051242BA}" type="slidenum">
              <a:rPr lang="en-US"/>
              <a:pPr/>
              <a:t>33</a:t>
            </a:fld>
            <a:endParaRPr lang="en-US" dirty="0"/>
          </a:p>
        </p:txBody>
      </p:sp>
      <p:sp>
        <p:nvSpPr>
          <p:cNvPr id="28" name="Explosion 2 27"/>
          <p:cNvSpPr/>
          <p:nvPr/>
        </p:nvSpPr>
        <p:spPr>
          <a:xfrm rot="3593379">
            <a:off x="7828445" y="3244102"/>
            <a:ext cx="573710" cy="812415"/>
          </a:xfrm>
          <a:prstGeom prst="irregularSeal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9E5C752E-F346-4AD9-A624-7CC37109AC9D}"/>
              </a:ext>
            </a:extLst>
          </p:cNvPr>
          <p:cNvSpPr txBox="1"/>
          <p:nvPr/>
        </p:nvSpPr>
        <p:spPr>
          <a:xfrm>
            <a:off x="7766689" y="3467459"/>
            <a:ext cx="601545" cy="381506"/>
          </a:xfrm>
          <a:prstGeom prst="rect">
            <a:avLst/>
          </a:prstGeom>
          <a:noFill/>
        </p:spPr>
        <p:txBody>
          <a:bodyPr wrap="square" rtlCol="0">
            <a:spAutoFit/>
          </a:bodyPr>
          <a:lstStyle/>
          <a:p>
            <a:r>
              <a:rPr lang="en-US" dirty="0"/>
              <a:t>UVP</a:t>
            </a:r>
          </a:p>
        </p:txBody>
      </p:sp>
    </p:spTree>
    <p:extLst>
      <p:ext uri="{BB962C8B-B14F-4D97-AF65-F5344CB8AC3E}">
        <p14:creationId xmlns:p14="http://schemas.microsoft.com/office/powerpoint/2010/main" val="83015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Course Overview</a:t>
            </a:r>
          </a:p>
        </p:txBody>
      </p:sp>
      <p:sp>
        <p:nvSpPr>
          <p:cNvPr id="6" name="Slide Number Placeholder 5"/>
          <p:cNvSpPr>
            <a:spLocks noGrp="1"/>
          </p:cNvSpPr>
          <p:nvPr>
            <p:ph type="sldNum" sz="quarter" idx="12"/>
          </p:nvPr>
        </p:nvSpPr>
        <p:spPr>
          <a:xfrm>
            <a:off x="8610600" y="6159710"/>
            <a:ext cx="2743200" cy="365125"/>
          </a:xfrm>
        </p:spPr>
        <p:txBody>
          <a:bodyPr vert="horz" lIns="91440" tIns="45720" rIns="91440" bIns="45720" rtlCol="0" anchor="ctr">
            <a:normAutofit/>
          </a:bodyPr>
          <a:lstStyle/>
          <a:p>
            <a:pPr>
              <a:spcAft>
                <a:spcPts val="600"/>
              </a:spcAft>
            </a:pPr>
            <a:fld id="{09CEB3EB-F4F2-46F4-8867-D3C68411A9A0}" type="slidenum">
              <a:rPr kumimoji="0" lang="en-US" smtClean="0"/>
              <a:pPr>
                <a:spcAft>
                  <a:spcPts val="600"/>
                </a:spcAft>
              </a:pPr>
              <a:t>34</a:t>
            </a:fld>
            <a:endParaRPr lang="en-US"/>
          </a:p>
        </p:txBody>
      </p:sp>
    </p:spTree>
    <p:extLst>
      <p:ext uri="{BB962C8B-B14F-4D97-AF65-F5344CB8AC3E}">
        <p14:creationId xmlns:p14="http://schemas.microsoft.com/office/powerpoint/2010/main" val="317717154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07150"/>
            <a:ext cx="9621253" cy="4351338"/>
          </a:xfrm>
        </p:spPr>
        <p:txBody>
          <a:bodyPr>
            <a:normAutofit/>
          </a:bodyPr>
          <a:lstStyle/>
          <a:p>
            <a:pPr marL="0" indent="0" algn="ctr">
              <a:buNone/>
            </a:pPr>
            <a:endParaRPr lang="en-US" dirty="0"/>
          </a:p>
          <a:p>
            <a:pPr marL="0" indent="0">
              <a:buNone/>
            </a:pPr>
            <a:r>
              <a:rPr lang="en-US" sz="4400" dirty="0"/>
              <a:t>CONSUMERISM &amp; SUSTAINABILITY</a:t>
            </a:r>
          </a:p>
          <a:p>
            <a:pPr marL="0" indent="0" algn="ctr">
              <a:buNone/>
            </a:pPr>
            <a:endParaRPr lang="en-US" dirty="0"/>
          </a:p>
          <a:p>
            <a:pPr marL="0" indent="0">
              <a:buNone/>
            </a:pPr>
            <a:r>
              <a:rPr lang="en-US" sz="3000" dirty="0"/>
              <a:t>Upon completion of this class, you will be able to apply the </a:t>
            </a:r>
            <a:r>
              <a:rPr lang="en-US" sz="3000" u="sng" dirty="0"/>
              <a:t>strategic marketing framework </a:t>
            </a:r>
            <a:r>
              <a:rPr lang="en-US" sz="3000" dirty="0"/>
              <a:t>and </a:t>
            </a:r>
            <a:r>
              <a:rPr lang="en-US" sz="3000" u="sng" dirty="0"/>
              <a:t>LCA analysis</a:t>
            </a:r>
            <a:r>
              <a:rPr lang="en-US" sz="3000" dirty="0"/>
              <a:t> to successfully launch commercially viable, sustainable products and services into the marketplace.</a:t>
            </a:r>
          </a:p>
          <a:p>
            <a:endParaRPr lang="en-US" dirty="0"/>
          </a:p>
          <a:p>
            <a:endParaRPr lang="en-US" dirty="0"/>
          </a:p>
        </p:txBody>
      </p:sp>
    </p:spTree>
    <p:extLst>
      <p:ext uri="{BB962C8B-B14F-4D97-AF65-F5344CB8AC3E}">
        <p14:creationId xmlns:p14="http://schemas.microsoft.com/office/powerpoint/2010/main" val="3125149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sv-SE" dirty="0" err="1"/>
              <a:t>Success</a:t>
            </a:r>
            <a:r>
              <a:rPr lang="sv-SE" dirty="0"/>
              <a:t> </a:t>
            </a:r>
            <a:r>
              <a:rPr lang="sv-SE" dirty="0" err="1"/>
              <a:t>through</a:t>
            </a:r>
            <a:r>
              <a:rPr lang="sv-SE" dirty="0"/>
              <a:t> </a:t>
            </a:r>
            <a:r>
              <a:rPr lang="sv-SE" dirty="0" err="1"/>
              <a:t>Alignment</a:t>
            </a:r>
            <a:endParaRPr lang="en-US" dirty="0"/>
          </a:p>
        </p:txBody>
      </p:sp>
      <p:sp>
        <p:nvSpPr>
          <p:cNvPr id="3" name="Content Placeholder 2"/>
          <p:cNvSpPr>
            <a:spLocks noGrp="1"/>
          </p:cNvSpPr>
          <p:nvPr>
            <p:ph idx="1"/>
          </p:nvPr>
        </p:nvSpPr>
        <p:spPr>
          <a:xfrm>
            <a:off x="838200" y="-1679938"/>
            <a:ext cx="10515600" cy="8842670"/>
          </a:xfrm>
        </p:spPr>
        <p:txBody>
          <a:bodyPr>
            <a:normAutofit/>
          </a:bodyPr>
          <a:lstStyle/>
          <a:p>
            <a:endParaRPr lang="sv-SE" dirty="0"/>
          </a:p>
          <a:p>
            <a:endParaRPr lang="sv-SE" dirty="0"/>
          </a:p>
          <a:p>
            <a:endParaRPr lang="sv-SE" dirty="0"/>
          </a:p>
          <a:p>
            <a:endParaRPr lang="sv-SE" dirty="0"/>
          </a:p>
          <a:p>
            <a:endParaRPr lang="sv-SE" dirty="0"/>
          </a:p>
          <a:p>
            <a:endParaRPr lang="sv-SE" dirty="0"/>
          </a:p>
          <a:p>
            <a:pPr lvl="1"/>
            <a:endParaRPr lang="sv-SE" dirty="0"/>
          </a:p>
        </p:txBody>
      </p:sp>
      <p:sp>
        <p:nvSpPr>
          <p:cNvPr id="7" name="Slide Number Placeholder 7"/>
          <p:cNvSpPr txBox="1">
            <a:spLocks/>
          </p:cNvSpPr>
          <p:nvPr/>
        </p:nvSpPr>
        <p:spPr>
          <a:xfrm>
            <a:off x="8229600" y="64325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150BF9-7482-420B-A1FA-18C5051242BA}" type="slidenum">
              <a:rPr lang="en-US"/>
              <a:pPr/>
              <a:t>36</a:t>
            </a:fld>
            <a:endParaRPr lang="en-US" dirty="0"/>
          </a:p>
        </p:txBody>
      </p:sp>
      <p:sp>
        <p:nvSpPr>
          <p:cNvPr id="4" name="Rectangle: Rounded Corners 3">
            <a:extLst>
              <a:ext uri="{FF2B5EF4-FFF2-40B4-BE49-F238E27FC236}">
                <a16:creationId xmlns:a16="http://schemas.microsoft.com/office/drawing/2014/main" id="{F73A4066-8900-45C2-8936-B4EA12E91AF8}"/>
              </a:ext>
            </a:extLst>
          </p:cNvPr>
          <p:cNvSpPr/>
          <p:nvPr/>
        </p:nvSpPr>
        <p:spPr>
          <a:xfrm>
            <a:off x="838200" y="1713108"/>
            <a:ext cx="5217041" cy="3754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dirty="0" err="1"/>
              <a:t>Apply</a:t>
            </a:r>
            <a:r>
              <a:rPr lang="sv-SE" sz="2400" dirty="0"/>
              <a:t> </a:t>
            </a:r>
            <a:r>
              <a:rPr lang="sv-SE" sz="2400" b="1" dirty="0" err="1"/>
              <a:t>strategic</a:t>
            </a:r>
            <a:r>
              <a:rPr lang="sv-SE" sz="2400" b="1" dirty="0"/>
              <a:t> marketing </a:t>
            </a:r>
            <a:r>
              <a:rPr lang="sv-SE" sz="2400" b="1" dirty="0" err="1"/>
              <a:t>framework</a:t>
            </a:r>
            <a:endParaRPr lang="sv-SE" sz="2400" b="1" dirty="0"/>
          </a:p>
          <a:p>
            <a:pPr marL="742950" lvl="1" indent="-285750">
              <a:buFont typeface="Arial" panose="020B0604020202020204" pitchFamily="34" charset="0"/>
              <a:buChar char="•"/>
            </a:pPr>
            <a:r>
              <a:rPr lang="sv-SE" sz="2400" dirty="0" err="1"/>
              <a:t>Develop</a:t>
            </a:r>
            <a:r>
              <a:rPr lang="sv-SE" sz="2400" dirty="0"/>
              <a:t> a </a:t>
            </a:r>
            <a:r>
              <a:rPr lang="sv-SE" sz="2400" dirty="0" err="1"/>
              <a:t>customer-centric</a:t>
            </a:r>
            <a:r>
              <a:rPr lang="sv-SE" sz="2400" dirty="0"/>
              <a:t> </a:t>
            </a:r>
            <a:r>
              <a:rPr lang="sv-SE" sz="2400" dirty="0" err="1"/>
              <a:t>point-of-view</a:t>
            </a:r>
            <a:endParaRPr lang="sv-SE" sz="2400" dirty="0"/>
          </a:p>
          <a:p>
            <a:pPr marL="742950" lvl="1" indent="-285750">
              <a:buFont typeface="Arial" panose="020B0604020202020204" pitchFamily="34" charset="0"/>
              <a:buChar char="•"/>
            </a:pPr>
            <a:r>
              <a:rPr lang="sv-SE" sz="2400" dirty="0"/>
              <a:t>Understand </a:t>
            </a:r>
            <a:r>
              <a:rPr lang="sv-SE" sz="2400" dirty="0" err="1"/>
              <a:t>consumer</a:t>
            </a:r>
            <a:r>
              <a:rPr lang="sv-SE" sz="2400" dirty="0"/>
              <a:t> </a:t>
            </a:r>
            <a:r>
              <a:rPr lang="sv-SE" sz="2400" dirty="0" err="1"/>
              <a:t>needs</a:t>
            </a:r>
            <a:endParaRPr lang="sv-SE" sz="2400" dirty="0"/>
          </a:p>
          <a:p>
            <a:pPr marL="742950" lvl="1" indent="-285750">
              <a:buFont typeface="Arial" panose="020B0604020202020204" pitchFamily="34" charset="0"/>
              <a:buChar char="•"/>
            </a:pPr>
            <a:r>
              <a:rPr lang="sv-SE" sz="2400" dirty="0" err="1"/>
              <a:t>Capitalize</a:t>
            </a:r>
            <a:r>
              <a:rPr lang="sv-SE" sz="2400" dirty="0"/>
              <a:t> on </a:t>
            </a:r>
            <a:r>
              <a:rPr lang="sv-SE" sz="2400" dirty="0" err="1"/>
              <a:t>competitive</a:t>
            </a:r>
            <a:r>
              <a:rPr lang="sv-SE" sz="2400" dirty="0"/>
              <a:t> </a:t>
            </a:r>
            <a:r>
              <a:rPr lang="sv-SE" sz="2400" dirty="0" err="1"/>
              <a:t>advantage</a:t>
            </a:r>
            <a:endParaRPr lang="sv-SE" sz="2400" dirty="0"/>
          </a:p>
          <a:p>
            <a:pPr marL="742950" lvl="1" indent="-285750">
              <a:buFont typeface="Arial" panose="020B0604020202020204" pitchFamily="34" charset="0"/>
              <a:buChar char="•"/>
            </a:pPr>
            <a:r>
              <a:rPr lang="sv-SE" sz="2400" dirty="0"/>
              <a:t>Be sensitive to business </a:t>
            </a:r>
            <a:r>
              <a:rPr lang="sv-SE" sz="2400" dirty="0" err="1"/>
              <a:t>goals</a:t>
            </a:r>
            <a:endParaRPr lang="sv-SE" sz="2400" dirty="0"/>
          </a:p>
          <a:p>
            <a:pPr marL="742950" lvl="1" indent="-285750">
              <a:buFont typeface="Arial" panose="020B0604020202020204" pitchFamily="34" charset="0"/>
              <a:buChar char="•"/>
            </a:pPr>
            <a:r>
              <a:rPr lang="sv-SE" sz="2400" dirty="0" err="1"/>
              <a:t>Avoid</a:t>
            </a:r>
            <a:r>
              <a:rPr lang="sv-SE" sz="2400" dirty="0"/>
              <a:t> bias</a:t>
            </a:r>
          </a:p>
        </p:txBody>
      </p:sp>
      <p:sp>
        <p:nvSpPr>
          <p:cNvPr id="6" name="Rectangle: Rounded Corners 5">
            <a:extLst>
              <a:ext uri="{FF2B5EF4-FFF2-40B4-BE49-F238E27FC236}">
                <a16:creationId xmlns:a16="http://schemas.microsoft.com/office/drawing/2014/main" id="{965A1E32-B877-422E-BA1E-FF5451D52C15}"/>
              </a:ext>
            </a:extLst>
          </p:cNvPr>
          <p:cNvSpPr/>
          <p:nvPr/>
        </p:nvSpPr>
        <p:spPr>
          <a:xfrm>
            <a:off x="6248399" y="1713108"/>
            <a:ext cx="5217041" cy="37547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400" b="1" dirty="0"/>
              <a:t>Lifecycle Assessment (LCA)</a:t>
            </a:r>
          </a:p>
          <a:p>
            <a:endParaRPr lang="sv-SE" sz="2400" dirty="0"/>
          </a:p>
          <a:p>
            <a:pPr marL="742950" lvl="1" indent="-285750">
              <a:buFont typeface="Arial" panose="020B0604020202020204" pitchFamily="34" charset="0"/>
              <a:buChar char="•"/>
            </a:pPr>
            <a:r>
              <a:rPr lang="sv-SE" sz="2400" dirty="0"/>
              <a:t>Understand </a:t>
            </a:r>
            <a:r>
              <a:rPr lang="sv-SE" sz="2400" dirty="0" err="1"/>
              <a:t>products</a:t>
            </a:r>
            <a:r>
              <a:rPr lang="sv-SE" sz="2400" dirty="0"/>
              <a:t> &amp; services </a:t>
            </a:r>
            <a:r>
              <a:rPr lang="sv-SE" sz="2400" dirty="0" err="1"/>
              <a:t>quantitatively</a:t>
            </a:r>
            <a:r>
              <a:rPr lang="sv-SE" sz="2400" dirty="0"/>
              <a:t> and </a:t>
            </a:r>
            <a:r>
              <a:rPr lang="sv-SE" sz="2400" dirty="0" err="1"/>
              <a:t>qualitatively</a:t>
            </a:r>
            <a:endParaRPr lang="sv-SE" sz="2400" dirty="0"/>
          </a:p>
          <a:p>
            <a:pPr marL="742950" lvl="1" indent="-285750">
              <a:buFont typeface="Arial" panose="020B0604020202020204" pitchFamily="34" charset="0"/>
              <a:buChar char="•"/>
            </a:pPr>
            <a:r>
              <a:rPr lang="sv-SE" sz="2400" dirty="0"/>
              <a:t>Target hot-</a:t>
            </a:r>
            <a:r>
              <a:rPr lang="sv-SE" sz="2400" dirty="0" err="1"/>
              <a:t>spots</a:t>
            </a:r>
            <a:r>
              <a:rPr lang="sv-SE" sz="2400" dirty="0"/>
              <a:t> </a:t>
            </a:r>
            <a:r>
              <a:rPr lang="sv-SE" sz="2400" dirty="0" err="1"/>
              <a:t>effectively</a:t>
            </a:r>
            <a:endParaRPr lang="sv-SE" sz="2400" dirty="0"/>
          </a:p>
          <a:p>
            <a:pPr marL="742950" lvl="1" indent="-285750">
              <a:buFont typeface="Arial" panose="020B0604020202020204" pitchFamily="34" charset="0"/>
              <a:buChar char="•"/>
            </a:pPr>
            <a:r>
              <a:rPr lang="sv-SE" sz="2400" dirty="0"/>
              <a:t>Reduce negative impacts</a:t>
            </a:r>
          </a:p>
          <a:p>
            <a:pPr marL="742950" lvl="1" indent="-285750">
              <a:buFont typeface="Arial" panose="020B0604020202020204" pitchFamily="34" charset="0"/>
              <a:buChar char="•"/>
            </a:pPr>
            <a:r>
              <a:rPr lang="sv-SE" sz="2400" dirty="0"/>
              <a:t>Improve positive impacts</a:t>
            </a:r>
          </a:p>
        </p:txBody>
      </p:sp>
    </p:spTree>
    <p:extLst>
      <p:ext uri="{BB962C8B-B14F-4D97-AF65-F5344CB8AC3E}">
        <p14:creationId xmlns:p14="http://schemas.microsoft.com/office/powerpoint/2010/main" val="1928584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10CD-00CF-4529-99A5-C24F0183C758}"/>
              </a:ext>
            </a:extLst>
          </p:cNvPr>
          <p:cNvSpPr>
            <a:spLocks noGrp="1"/>
          </p:cNvSpPr>
          <p:nvPr>
            <p:ph type="title"/>
          </p:nvPr>
        </p:nvSpPr>
        <p:spPr/>
        <p:txBody>
          <a:bodyPr/>
          <a:lstStyle/>
          <a:p>
            <a:r>
              <a:rPr lang="en-US" b="1" dirty="0"/>
              <a:t>Learning Goals</a:t>
            </a:r>
          </a:p>
        </p:txBody>
      </p:sp>
      <p:sp>
        <p:nvSpPr>
          <p:cNvPr id="3" name="Content Placeholder 2">
            <a:extLst>
              <a:ext uri="{FF2B5EF4-FFF2-40B4-BE49-F238E27FC236}">
                <a16:creationId xmlns:a16="http://schemas.microsoft.com/office/drawing/2014/main" id="{FBEA3245-D046-43B3-8B13-95514BC8FA91}"/>
              </a:ext>
            </a:extLst>
          </p:cNvPr>
          <p:cNvSpPr>
            <a:spLocks noGrp="1"/>
          </p:cNvSpPr>
          <p:nvPr>
            <p:ph idx="1"/>
          </p:nvPr>
        </p:nvSpPr>
        <p:spPr>
          <a:xfrm>
            <a:off x="838200" y="1825625"/>
            <a:ext cx="10515600" cy="4819724"/>
          </a:xfrm>
        </p:spPr>
        <p:txBody>
          <a:bodyPr>
            <a:normAutofit lnSpcReduction="10000"/>
          </a:bodyPr>
          <a:lstStyle/>
          <a:p>
            <a:pPr marL="0" indent="0">
              <a:buNone/>
            </a:pPr>
            <a:r>
              <a:rPr lang="en-US" dirty="0"/>
              <a:t>• Assess a company’s internal strengths and weaknesses, sustainability strategy and performance and its position in the marketplace vis-à-vis competitors </a:t>
            </a:r>
          </a:p>
          <a:p>
            <a:pPr marL="0" indent="0">
              <a:buNone/>
            </a:pPr>
            <a:endParaRPr lang="en-US" dirty="0"/>
          </a:p>
          <a:p>
            <a:pPr marL="0" indent="0">
              <a:buNone/>
            </a:pPr>
            <a:r>
              <a:rPr lang="en-US" dirty="0"/>
              <a:t>• Segment consumers based on needs, behavior and attitudes</a:t>
            </a:r>
          </a:p>
          <a:p>
            <a:pPr marL="0" indent="0">
              <a:buNone/>
            </a:pPr>
            <a:endParaRPr lang="en-US" dirty="0"/>
          </a:p>
          <a:p>
            <a:pPr marL="0" indent="0">
              <a:buNone/>
            </a:pPr>
            <a:r>
              <a:rPr lang="en-US" dirty="0"/>
              <a:t>• Use cognitive behavioral model to predict consumer behavior in the marketplace</a:t>
            </a:r>
          </a:p>
          <a:p>
            <a:pPr marL="0" indent="0">
              <a:buNone/>
            </a:pPr>
            <a:endParaRPr lang="en-US" dirty="0"/>
          </a:p>
          <a:p>
            <a:pPr marL="0" indent="0">
              <a:buNone/>
            </a:pPr>
            <a:r>
              <a:rPr lang="en-US" dirty="0"/>
              <a:t>• Identify profitable business opportunities related to achieving sustainability goals</a:t>
            </a:r>
          </a:p>
          <a:p>
            <a:endParaRPr lang="en-US" dirty="0"/>
          </a:p>
        </p:txBody>
      </p:sp>
    </p:spTree>
    <p:extLst>
      <p:ext uri="{BB962C8B-B14F-4D97-AF65-F5344CB8AC3E}">
        <p14:creationId xmlns:p14="http://schemas.microsoft.com/office/powerpoint/2010/main" val="2299832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10CD-00CF-4529-99A5-C24F0183C758}"/>
              </a:ext>
            </a:extLst>
          </p:cNvPr>
          <p:cNvSpPr>
            <a:spLocks noGrp="1"/>
          </p:cNvSpPr>
          <p:nvPr>
            <p:ph type="title"/>
          </p:nvPr>
        </p:nvSpPr>
        <p:spPr/>
        <p:txBody>
          <a:bodyPr/>
          <a:lstStyle/>
          <a:p>
            <a:r>
              <a:rPr lang="en-US" b="1" dirty="0"/>
              <a:t>Learning Goals</a:t>
            </a:r>
          </a:p>
        </p:txBody>
      </p:sp>
      <p:sp>
        <p:nvSpPr>
          <p:cNvPr id="3" name="Content Placeholder 2">
            <a:extLst>
              <a:ext uri="{FF2B5EF4-FFF2-40B4-BE49-F238E27FC236}">
                <a16:creationId xmlns:a16="http://schemas.microsoft.com/office/drawing/2014/main" id="{FBEA3245-D046-43B3-8B13-95514BC8FA91}"/>
              </a:ext>
            </a:extLst>
          </p:cNvPr>
          <p:cNvSpPr>
            <a:spLocks noGrp="1"/>
          </p:cNvSpPr>
          <p:nvPr>
            <p:ph idx="1"/>
          </p:nvPr>
        </p:nvSpPr>
        <p:spPr>
          <a:xfrm>
            <a:off x="838200" y="1570444"/>
            <a:ext cx="10515600" cy="4819724"/>
          </a:xfrm>
        </p:spPr>
        <p:txBody>
          <a:bodyPr>
            <a:normAutofit fontScale="92500" lnSpcReduction="20000"/>
          </a:bodyPr>
          <a:lstStyle/>
          <a:p>
            <a:pPr marL="0" indent="0">
              <a:buNone/>
            </a:pPr>
            <a:r>
              <a:rPr lang="en-US" dirty="0"/>
              <a:t>• Use Life-cycle Analysis (LCA) to identify and define the environmental impacts of any given product and distinguish sustainable products from conventional products</a:t>
            </a:r>
          </a:p>
          <a:p>
            <a:pPr marL="0" indent="0">
              <a:buNone/>
            </a:pPr>
            <a:endParaRPr lang="en-US" dirty="0"/>
          </a:p>
          <a:p>
            <a:pPr marL="0" indent="0">
              <a:buNone/>
            </a:pPr>
            <a:r>
              <a:rPr lang="en-US" dirty="0"/>
              <a:t>• Define and assess alternative strategies to improve product sustainability while maintaining commercial viability using strategic marketing framework to perform product-level market analysis including: sizing, competitive analysis, segmentation, and targeting</a:t>
            </a:r>
          </a:p>
          <a:p>
            <a:pPr marL="0" indent="0">
              <a:buNone/>
            </a:pPr>
            <a:endParaRPr lang="en-US" dirty="0"/>
          </a:p>
          <a:p>
            <a:pPr marL="0" indent="0">
              <a:buNone/>
            </a:pPr>
            <a:r>
              <a:rPr lang="en-US" dirty="0"/>
              <a:t>• Craft effective communications and marketing strategies for sustainable products, services, and companies</a:t>
            </a:r>
          </a:p>
          <a:p>
            <a:pPr marL="0" indent="0">
              <a:buNone/>
            </a:pPr>
            <a:endParaRPr lang="en-US" dirty="0"/>
          </a:p>
          <a:p>
            <a:pPr marL="0" indent="0">
              <a:buNone/>
            </a:pPr>
            <a:r>
              <a:rPr lang="en-US" dirty="0"/>
              <a:t>• Effectively engage consumers, suppliers and other stakeholders in behaviors that enhance sustainability and promote brand value and loyalty</a:t>
            </a:r>
          </a:p>
          <a:p>
            <a:endParaRPr lang="en-US" dirty="0"/>
          </a:p>
        </p:txBody>
      </p:sp>
    </p:spTree>
    <p:extLst>
      <p:ext uri="{BB962C8B-B14F-4D97-AF65-F5344CB8AC3E}">
        <p14:creationId xmlns:p14="http://schemas.microsoft.com/office/powerpoint/2010/main" val="1702555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C1CB3-C5C5-4AC7-8895-53B87B17D762}"/>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a:solidFill>
                  <a:schemeClr val="bg2"/>
                </a:solidFill>
                <a:latin typeface="+mj-lt"/>
                <a:ea typeface="+mj-ea"/>
                <a:cs typeface="+mj-cs"/>
              </a:rPr>
              <a:t>Weekly Themes</a:t>
            </a:r>
          </a:p>
        </p:txBody>
      </p:sp>
    </p:spTree>
    <p:extLst>
      <p:ext uri="{BB962C8B-B14F-4D97-AF65-F5344CB8AC3E}">
        <p14:creationId xmlns:p14="http://schemas.microsoft.com/office/powerpoint/2010/main" val="26615409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Introductions</a:t>
            </a:r>
          </a:p>
        </p:txBody>
      </p:sp>
    </p:spTree>
    <p:extLst>
      <p:ext uri="{BB962C8B-B14F-4D97-AF65-F5344CB8AC3E}">
        <p14:creationId xmlns:p14="http://schemas.microsoft.com/office/powerpoint/2010/main" val="139886229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Weeks 1-3 </a:t>
            </a:r>
            <a:br>
              <a:rPr lang="en-US" b="1" dirty="0"/>
            </a:br>
            <a:r>
              <a:rPr lang="en-US" b="1" dirty="0"/>
              <a:t>Understanding the Marketplace and the Players</a:t>
            </a:r>
          </a:p>
        </p:txBody>
      </p:sp>
      <p:sp>
        <p:nvSpPr>
          <p:cNvPr id="3" name="Content Placeholder 2"/>
          <p:cNvSpPr>
            <a:spLocks noGrp="1"/>
          </p:cNvSpPr>
          <p:nvPr>
            <p:ph idx="1"/>
          </p:nvPr>
        </p:nvSpPr>
        <p:spPr>
          <a:xfrm>
            <a:off x="838200" y="1825625"/>
            <a:ext cx="10515600" cy="4863042"/>
          </a:xfrm>
        </p:spPr>
        <p:txBody>
          <a:bodyPr>
            <a:normAutofit/>
          </a:bodyPr>
          <a:lstStyle/>
          <a:p>
            <a:endParaRPr lang="en-US" dirty="0"/>
          </a:p>
          <a:p>
            <a:r>
              <a:rPr lang="en-US" dirty="0"/>
              <a:t>Conduct Industry analysis</a:t>
            </a:r>
          </a:p>
          <a:p>
            <a:r>
              <a:rPr lang="en-US" dirty="0"/>
              <a:t>Assess a company’s internal strengths and weaknesses (SWOT/ROWS) </a:t>
            </a:r>
          </a:p>
          <a:p>
            <a:r>
              <a:rPr lang="en-US" dirty="0"/>
              <a:t>Assess a company’s sustainability strategy/performance</a:t>
            </a:r>
          </a:p>
          <a:p>
            <a:r>
              <a:rPr lang="en-US" dirty="0"/>
              <a:t>Determine a company’s position in the marketplace vis-à-vis competitors </a:t>
            </a:r>
          </a:p>
          <a:p>
            <a:endParaRPr lang="en-US" dirty="0"/>
          </a:p>
          <a:p>
            <a:pPr marL="0" indent="0">
              <a:buNone/>
            </a:pPr>
            <a:r>
              <a:rPr lang="en-US" dirty="0"/>
              <a:t>&gt;&gt;&gt;</a:t>
            </a:r>
            <a:r>
              <a:rPr lang="en-US" b="1" i="1" dirty="0"/>
              <a:t>Identify profitable business opportunities related to achieving sustainability goals</a:t>
            </a:r>
          </a:p>
          <a:p>
            <a:pPr marL="0" indent="0">
              <a:buNone/>
            </a:pPr>
            <a:endParaRPr lang="en-US" b="1" dirty="0"/>
          </a:p>
          <a:p>
            <a:endParaRPr lang="en-US" dirty="0"/>
          </a:p>
        </p:txBody>
      </p:sp>
    </p:spTree>
    <p:extLst>
      <p:ext uri="{BB962C8B-B14F-4D97-AF65-F5344CB8AC3E}">
        <p14:creationId xmlns:p14="http://schemas.microsoft.com/office/powerpoint/2010/main" val="2341317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Weeks 4-5</a:t>
            </a:r>
            <a:br>
              <a:rPr lang="en-US" b="1" dirty="0"/>
            </a:br>
            <a:r>
              <a:rPr lang="en-US" b="1" dirty="0"/>
              <a:t>Understanding Consumers</a:t>
            </a:r>
            <a:endParaRPr lang="en-US" dirty="0"/>
          </a:p>
        </p:txBody>
      </p:sp>
      <p:sp>
        <p:nvSpPr>
          <p:cNvPr id="3" name="Content Placeholder 2"/>
          <p:cNvSpPr>
            <a:spLocks noGrp="1"/>
          </p:cNvSpPr>
          <p:nvPr>
            <p:ph idx="1"/>
          </p:nvPr>
        </p:nvSpPr>
        <p:spPr/>
        <p:txBody>
          <a:bodyPr/>
          <a:lstStyle/>
          <a:p>
            <a:endParaRPr lang="en-US" dirty="0"/>
          </a:p>
          <a:p>
            <a:r>
              <a:rPr lang="en-US" dirty="0"/>
              <a:t>Use cognitive psychological model to predict consumer behavior in the marketplace</a:t>
            </a:r>
          </a:p>
          <a:p>
            <a:r>
              <a:rPr lang="en-US" dirty="0"/>
              <a:t>Apply “Jobs to be Done Theory” to understand consumer needs</a:t>
            </a:r>
          </a:p>
          <a:p>
            <a:r>
              <a:rPr lang="en-US" dirty="0"/>
              <a:t>Segment consumers based on needs, behavior, and attitudes (product-related and sustainability)</a:t>
            </a:r>
          </a:p>
          <a:p>
            <a:r>
              <a:rPr lang="en-US" dirty="0"/>
              <a:t>Craft key messages that resonate with target audience</a:t>
            </a:r>
          </a:p>
          <a:p>
            <a:endParaRPr lang="en-US" dirty="0"/>
          </a:p>
          <a:p>
            <a:endParaRPr lang="en-US" dirty="0"/>
          </a:p>
        </p:txBody>
      </p:sp>
    </p:spTree>
    <p:extLst>
      <p:ext uri="{BB962C8B-B14F-4D97-AF65-F5344CB8AC3E}">
        <p14:creationId xmlns:p14="http://schemas.microsoft.com/office/powerpoint/2010/main" val="3225111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Weeks 6-7 </a:t>
            </a:r>
            <a:br>
              <a:rPr lang="en-US" b="1" dirty="0"/>
            </a:br>
            <a:r>
              <a:rPr lang="en-US" b="1" dirty="0"/>
              <a:t>Understanding Products </a:t>
            </a:r>
          </a:p>
        </p:txBody>
      </p:sp>
      <p:sp>
        <p:nvSpPr>
          <p:cNvPr id="3" name="Content Placeholder 2"/>
          <p:cNvSpPr>
            <a:spLocks noGrp="1"/>
          </p:cNvSpPr>
          <p:nvPr>
            <p:ph idx="1"/>
          </p:nvPr>
        </p:nvSpPr>
        <p:spPr>
          <a:xfrm>
            <a:off x="838200" y="1825625"/>
            <a:ext cx="10515600" cy="4863042"/>
          </a:xfrm>
        </p:spPr>
        <p:txBody>
          <a:bodyPr>
            <a:normAutofit/>
          </a:bodyPr>
          <a:lstStyle/>
          <a:p>
            <a:endParaRPr lang="en-US" dirty="0"/>
          </a:p>
          <a:p>
            <a:r>
              <a:rPr lang="en-US" dirty="0"/>
              <a:t>Understand product UVPs (USP)</a:t>
            </a:r>
          </a:p>
          <a:p>
            <a:r>
              <a:rPr lang="en-US" dirty="0"/>
              <a:t>Use strategic marketing framework to perform product-level market analysis</a:t>
            </a:r>
          </a:p>
          <a:p>
            <a:r>
              <a:rPr lang="en-US" dirty="0"/>
              <a:t>Use Lifecycle Analysis (LCA) to identify and define the environmental impacts of any given product and distinguish sustainable products from conventional products</a:t>
            </a:r>
          </a:p>
          <a:p>
            <a:r>
              <a:rPr lang="en-US" dirty="0"/>
              <a:t>Define and assess alternative strategies to improve product sustainability while maintaining commercial viability </a:t>
            </a:r>
          </a:p>
          <a:p>
            <a:endParaRPr lang="en-US" dirty="0"/>
          </a:p>
          <a:p>
            <a:endParaRPr lang="en-US" dirty="0"/>
          </a:p>
        </p:txBody>
      </p:sp>
    </p:spTree>
    <p:extLst>
      <p:ext uri="{BB962C8B-B14F-4D97-AF65-F5344CB8AC3E}">
        <p14:creationId xmlns:p14="http://schemas.microsoft.com/office/powerpoint/2010/main" val="2567193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65042" cy="1325563"/>
          </a:xfrm>
        </p:spPr>
        <p:txBody>
          <a:bodyPr>
            <a:normAutofit fontScale="90000"/>
          </a:bodyPr>
          <a:lstStyle/>
          <a:p>
            <a:pPr marL="0" indent="0"/>
            <a:br>
              <a:rPr lang="en-US" b="1" dirty="0"/>
            </a:br>
            <a:r>
              <a:rPr lang="en-US" sz="4900" b="1" dirty="0"/>
              <a:t>Weeks 8-11 </a:t>
            </a:r>
            <a:br>
              <a:rPr lang="en-US" sz="4900" b="1" dirty="0"/>
            </a:br>
            <a:r>
              <a:rPr lang="en-US" sz="4900" b="1" dirty="0"/>
              <a:t>Understanding Communications and Strategy</a:t>
            </a:r>
            <a:br>
              <a:rPr lang="en-US" b="1" dirty="0"/>
            </a:br>
            <a:endParaRPr lang="en-US" dirty="0"/>
          </a:p>
        </p:txBody>
      </p:sp>
      <p:sp>
        <p:nvSpPr>
          <p:cNvPr id="3" name="Content Placeholder 2"/>
          <p:cNvSpPr>
            <a:spLocks noGrp="1"/>
          </p:cNvSpPr>
          <p:nvPr>
            <p:ph idx="1"/>
          </p:nvPr>
        </p:nvSpPr>
        <p:spPr>
          <a:xfrm>
            <a:off x="838200" y="2162507"/>
            <a:ext cx="10515600" cy="4351338"/>
          </a:xfrm>
        </p:spPr>
        <p:txBody>
          <a:bodyPr/>
          <a:lstStyle/>
          <a:p>
            <a:r>
              <a:rPr lang="en-US" dirty="0"/>
              <a:t>Effectively engage consumers, suppliers and other stakeholders in behaviors that enhance sustainability and promote brand value and loyalty.</a:t>
            </a:r>
          </a:p>
          <a:p>
            <a:endParaRPr lang="en-US" dirty="0"/>
          </a:p>
          <a:p>
            <a:endParaRPr lang="en-US" dirty="0"/>
          </a:p>
          <a:p>
            <a:endParaRPr lang="en-US" dirty="0"/>
          </a:p>
          <a:p>
            <a:endParaRPr lang="en-US" dirty="0"/>
          </a:p>
          <a:p>
            <a:r>
              <a:rPr lang="en-US" dirty="0"/>
              <a:t>Presentations, Case Study, and Opportunities Workshop</a:t>
            </a:r>
          </a:p>
          <a:p>
            <a:endParaRPr lang="en-US" sz="4400" b="1" dirty="0">
              <a:latin typeface="+mj-lt"/>
              <a:ea typeface="+mj-ea"/>
              <a:cs typeface="+mj-cs"/>
            </a:endParaRPr>
          </a:p>
        </p:txBody>
      </p:sp>
      <p:sp>
        <p:nvSpPr>
          <p:cNvPr id="5" name="Title 1"/>
          <p:cNvSpPr txBox="1">
            <a:spLocks/>
          </p:cNvSpPr>
          <p:nvPr/>
        </p:nvSpPr>
        <p:spPr>
          <a:xfrm>
            <a:off x="838200" y="4074695"/>
            <a:ext cx="11065042" cy="1187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Weeks 12-14</a:t>
            </a:r>
            <a:endParaRPr lang="en-US" dirty="0"/>
          </a:p>
          <a:p>
            <a:r>
              <a:rPr lang="en-US" b="1" dirty="0"/>
              <a:t>Tying it all together</a:t>
            </a:r>
            <a:endParaRPr lang="en-US" dirty="0"/>
          </a:p>
        </p:txBody>
      </p:sp>
    </p:spTree>
    <p:extLst>
      <p:ext uri="{BB962C8B-B14F-4D97-AF65-F5344CB8AC3E}">
        <p14:creationId xmlns:p14="http://schemas.microsoft.com/office/powerpoint/2010/main" val="4241194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Readings</a:t>
            </a:r>
          </a:p>
        </p:txBody>
      </p:sp>
      <p:sp>
        <p:nvSpPr>
          <p:cNvPr id="3" name="Content Placeholder 2"/>
          <p:cNvSpPr>
            <a:spLocks noGrp="1"/>
          </p:cNvSpPr>
          <p:nvPr>
            <p:ph idx="1"/>
          </p:nvPr>
        </p:nvSpPr>
        <p:spPr/>
        <p:txBody>
          <a:bodyPr/>
          <a:lstStyle/>
          <a:p>
            <a:pPr marL="0" indent="0">
              <a:buNone/>
            </a:pPr>
            <a:r>
              <a:rPr lang="en-US" dirty="0"/>
              <a:t>Books</a:t>
            </a:r>
          </a:p>
          <a:p>
            <a:r>
              <a:rPr lang="en-US" dirty="0"/>
              <a:t>“Cradle to Cradle”</a:t>
            </a:r>
          </a:p>
          <a:p>
            <a:r>
              <a:rPr lang="en-US" dirty="0"/>
              <a:t>Mainstream Green (available in PDF online)</a:t>
            </a:r>
          </a:p>
          <a:p>
            <a:r>
              <a:rPr lang="en-US" dirty="0"/>
              <a:t>Optional: “Competing Against Luck”</a:t>
            </a:r>
          </a:p>
          <a:p>
            <a:endParaRPr lang="en-US" dirty="0"/>
          </a:p>
          <a:p>
            <a:pPr marL="0" indent="0">
              <a:buNone/>
            </a:pPr>
            <a:r>
              <a:rPr lang="en-US" dirty="0"/>
              <a:t>Articles &amp; Reports – on Canvas</a:t>
            </a:r>
          </a:p>
        </p:txBody>
      </p:sp>
    </p:spTree>
    <p:extLst>
      <p:ext uri="{BB962C8B-B14F-4D97-AF65-F5344CB8AC3E}">
        <p14:creationId xmlns:p14="http://schemas.microsoft.com/office/powerpoint/2010/main" val="42980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a:t>
            </a:r>
          </a:p>
        </p:txBody>
      </p:sp>
      <p:sp>
        <p:nvSpPr>
          <p:cNvPr id="3" name="Content Placeholder 2"/>
          <p:cNvSpPr>
            <a:spLocks noGrp="1"/>
          </p:cNvSpPr>
          <p:nvPr>
            <p:ph idx="1"/>
          </p:nvPr>
        </p:nvSpPr>
        <p:spPr/>
        <p:txBody>
          <a:bodyPr>
            <a:normAutofit/>
          </a:bodyPr>
          <a:lstStyle/>
          <a:p>
            <a:r>
              <a:rPr lang="en-US" dirty="0"/>
              <a:t>Participation (Individual) – 10%</a:t>
            </a:r>
          </a:p>
          <a:p>
            <a:r>
              <a:rPr lang="en-US" dirty="0"/>
              <a:t>10 Writing Assignments (Individual) – 45% (4.5% each)</a:t>
            </a:r>
          </a:p>
          <a:p>
            <a:endParaRPr lang="en-US" dirty="0"/>
          </a:p>
          <a:p>
            <a:r>
              <a:rPr lang="en-US" dirty="0"/>
              <a:t>Term Project Presentation (Group) – 15% (Peer graded)</a:t>
            </a:r>
          </a:p>
          <a:p>
            <a:r>
              <a:rPr lang="en-US" dirty="0"/>
              <a:t>Term Project Report (Group) – 30%</a:t>
            </a:r>
          </a:p>
          <a:p>
            <a:endParaRPr lang="en-US" dirty="0"/>
          </a:p>
        </p:txBody>
      </p:sp>
    </p:spTree>
    <p:extLst>
      <p:ext uri="{BB962C8B-B14F-4D97-AF65-F5344CB8AC3E}">
        <p14:creationId xmlns:p14="http://schemas.microsoft.com/office/powerpoint/2010/main" val="2096311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Writing Assignments</a:t>
            </a:r>
          </a:p>
        </p:txBody>
      </p:sp>
      <p:sp>
        <p:nvSpPr>
          <p:cNvPr id="3" name="Content Placeholder 2"/>
          <p:cNvSpPr>
            <a:spLocks noGrp="1"/>
          </p:cNvSpPr>
          <p:nvPr>
            <p:ph idx="1"/>
          </p:nvPr>
        </p:nvSpPr>
        <p:spPr/>
        <p:txBody>
          <a:bodyPr>
            <a:normAutofit lnSpcReduction="10000"/>
          </a:bodyPr>
          <a:lstStyle/>
          <a:p>
            <a:pPr marL="0" indent="0">
              <a:buNone/>
            </a:pPr>
            <a:r>
              <a:rPr lang="en-US" dirty="0"/>
              <a:t>10 Writing Assignments (Individual) – 45%</a:t>
            </a:r>
          </a:p>
          <a:p>
            <a:pPr marL="0" indent="0">
              <a:buNone/>
            </a:pPr>
            <a:r>
              <a:rPr lang="en-US" dirty="0"/>
              <a:t>Rubric</a:t>
            </a:r>
          </a:p>
          <a:p>
            <a:pPr marL="914400" lvl="1" indent="-457200">
              <a:buAutoNum type="alphaLcParenR"/>
            </a:pPr>
            <a:r>
              <a:rPr lang="en-US" dirty="0"/>
              <a:t>Point of view (45%)</a:t>
            </a:r>
          </a:p>
          <a:p>
            <a:pPr marL="457200" lvl="1" indent="0">
              <a:buNone/>
            </a:pPr>
            <a:r>
              <a:rPr lang="en-US" dirty="0"/>
              <a:t>Did you answer the question and take a  strong stance</a:t>
            </a:r>
          </a:p>
          <a:p>
            <a:pPr marL="457200" lvl="1" indent="0">
              <a:buNone/>
            </a:pPr>
            <a:endParaRPr lang="en-US" dirty="0"/>
          </a:p>
          <a:p>
            <a:pPr marL="457200" lvl="1" indent="0">
              <a:buNone/>
            </a:pPr>
            <a:r>
              <a:rPr lang="en-US" dirty="0"/>
              <a:t>b) Supporting evidence (45%)</a:t>
            </a:r>
          </a:p>
          <a:p>
            <a:pPr marL="457200" lvl="1" indent="0">
              <a:buNone/>
            </a:pPr>
            <a:r>
              <a:rPr lang="en-US" dirty="0"/>
              <a:t>Did you use examples from your experience, readings, current events to prove your point</a:t>
            </a:r>
          </a:p>
          <a:p>
            <a:pPr marL="457200" lvl="1" indent="0">
              <a:buNone/>
            </a:pPr>
            <a:endParaRPr lang="en-US" dirty="0"/>
          </a:p>
          <a:p>
            <a:pPr marL="457200" lvl="1" indent="0">
              <a:buNone/>
            </a:pPr>
            <a:r>
              <a:rPr lang="en-US" dirty="0"/>
              <a:t>c) Writing style and grammar (10%)</a:t>
            </a:r>
          </a:p>
          <a:p>
            <a:pPr marL="457200" lvl="1" indent="0">
              <a:buNone/>
            </a:pPr>
            <a:r>
              <a:rPr lang="en-US" dirty="0"/>
              <a:t>Is it easy for the reader to grasp your main point and is the writing error free</a:t>
            </a:r>
          </a:p>
          <a:p>
            <a:endParaRPr lang="en-US" dirty="0"/>
          </a:p>
        </p:txBody>
      </p:sp>
    </p:spTree>
    <p:extLst>
      <p:ext uri="{BB962C8B-B14F-4D97-AF65-F5344CB8AC3E}">
        <p14:creationId xmlns:p14="http://schemas.microsoft.com/office/powerpoint/2010/main" val="2188111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C883-0EA7-4015-A940-492A247FBA1A}"/>
              </a:ext>
            </a:extLst>
          </p:cNvPr>
          <p:cNvSpPr>
            <a:spLocks noGrp="1"/>
          </p:cNvSpPr>
          <p:nvPr>
            <p:ph type="title"/>
          </p:nvPr>
        </p:nvSpPr>
        <p:spPr/>
        <p:txBody>
          <a:bodyPr/>
          <a:lstStyle/>
          <a:p>
            <a:r>
              <a:rPr lang="en-US" b="1" dirty="0"/>
              <a:t>Writing Assignment Topics</a:t>
            </a:r>
          </a:p>
        </p:txBody>
      </p:sp>
      <p:sp>
        <p:nvSpPr>
          <p:cNvPr id="3" name="Content Placeholder 2">
            <a:extLst>
              <a:ext uri="{FF2B5EF4-FFF2-40B4-BE49-F238E27FC236}">
                <a16:creationId xmlns:a16="http://schemas.microsoft.com/office/drawing/2014/main" id="{0B27CEF4-5236-415C-BC50-DFE3CE833325}"/>
              </a:ext>
            </a:extLst>
          </p:cNvPr>
          <p:cNvSpPr>
            <a:spLocks noGrp="1"/>
          </p:cNvSpPr>
          <p:nvPr>
            <p:ph idx="1"/>
          </p:nvPr>
        </p:nvSpPr>
        <p:spPr/>
        <p:txBody>
          <a:bodyPr/>
          <a:lstStyle/>
          <a:p>
            <a:r>
              <a:rPr lang="en-US" dirty="0"/>
              <a:t>Impacts of your lifestyle</a:t>
            </a:r>
          </a:p>
          <a:p>
            <a:r>
              <a:rPr lang="en-US" dirty="0"/>
              <a:t>Are consumers rational? </a:t>
            </a:r>
          </a:p>
          <a:p>
            <a:r>
              <a:rPr lang="en-US" dirty="0"/>
              <a:t>Industry analysis</a:t>
            </a:r>
          </a:p>
          <a:p>
            <a:r>
              <a:rPr lang="en-US" dirty="0"/>
              <a:t>Is sustainability mainstream?</a:t>
            </a:r>
          </a:p>
          <a:p>
            <a:r>
              <a:rPr lang="en-US" dirty="0"/>
              <a:t>Analysis of Sustainability Ads</a:t>
            </a:r>
          </a:p>
          <a:p>
            <a:r>
              <a:rPr lang="en-US" dirty="0"/>
              <a:t>Case Studies: Nike, The Body Shop, Population Services International</a:t>
            </a:r>
          </a:p>
          <a:p>
            <a:r>
              <a:rPr lang="en-US" dirty="0"/>
              <a:t>Identifying new (sustainable) business opportunities</a:t>
            </a:r>
          </a:p>
          <a:p>
            <a:endParaRPr lang="en-US" dirty="0"/>
          </a:p>
        </p:txBody>
      </p:sp>
    </p:spTree>
    <p:extLst>
      <p:ext uri="{BB962C8B-B14F-4D97-AF65-F5344CB8AC3E}">
        <p14:creationId xmlns:p14="http://schemas.microsoft.com/office/powerpoint/2010/main" val="2607774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Term Project</a:t>
            </a:r>
          </a:p>
        </p:txBody>
      </p:sp>
      <p:sp>
        <p:nvSpPr>
          <p:cNvPr id="3" name="Content Placeholder 2"/>
          <p:cNvSpPr>
            <a:spLocks noGrp="1"/>
          </p:cNvSpPr>
          <p:nvPr>
            <p:ph idx="1"/>
          </p:nvPr>
        </p:nvSpPr>
        <p:spPr/>
        <p:txBody>
          <a:bodyPr>
            <a:normAutofit fontScale="92500" lnSpcReduction="10000"/>
          </a:bodyPr>
          <a:lstStyle/>
          <a:p>
            <a:r>
              <a:rPr lang="en-US" dirty="0"/>
              <a:t>In groups of four or five, you will create a proposal for the </a:t>
            </a:r>
            <a:r>
              <a:rPr lang="en-US" u="sng" dirty="0"/>
              <a:t>redesign</a:t>
            </a:r>
            <a:r>
              <a:rPr lang="en-US" dirty="0"/>
              <a:t> of a flagship product produced by a Global 1000 company. The proposal will include a go-to-market plan.</a:t>
            </a:r>
          </a:p>
          <a:p>
            <a:endParaRPr lang="en-US" dirty="0"/>
          </a:p>
          <a:p>
            <a:r>
              <a:rPr lang="en-US" dirty="0"/>
              <a:t> The redesign should:</a:t>
            </a:r>
          </a:p>
          <a:p>
            <a:pPr marL="971550" lvl="1" indent="-514350">
              <a:buFont typeface="+mj-lt"/>
              <a:buAutoNum type="arabicPeriod"/>
            </a:pPr>
            <a:r>
              <a:rPr lang="en-US" u="sng" dirty="0"/>
              <a:t>Improve on existing product’s ecological footprint;</a:t>
            </a:r>
            <a:r>
              <a:rPr lang="en-US" dirty="0"/>
              <a:t> </a:t>
            </a:r>
          </a:p>
          <a:p>
            <a:pPr marL="971550" lvl="1" indent="-514350">
              <a:buFont typeface="+mj-lt"/>
              <a:buAutoNum type="arabicPeriod"/>
            </a:pPr>
            <a:r>
              <a:rPr lang="en-US" u="sng" dirty="0"/>
              <a:t>While maintaining mainstream appeal</a:t>
            </a:r>
            <a:r>
              <a:rPr lang="en-US" dirty="0"/>
              <a:t> and </a:t>
            </a:r>
            <a:r>
              <a:rPr lang="en-US" u="sng" dirty="0"/>
              <a:t>commercial viability</a:t>
            </a:r>
            <a:r>
              <a:rPr lang="en-US" dirty="0"/>
              <a:t>. </a:t>
            </a:r>
          </a:p>
          <a:p>
            <a:endParaRPr lang="en-US" dirty="0"/>
          </a:p>
          <a:p>
            <a:r>
              <a:rPr lang="en-US" dirty="0"/>
              <a:t>Deliverables </a:t>
            </a:r>
          </a:p>
          <a:p>
            <a:pPr lvl="1"/>
            <a:r>
              <a:rPr lang="en-US" dirty="0"/>
              <a:t>15-20 page report – 30% of grade</a:t>
            </a:r>
          </a:p>
          <a:p>
            <a:pPr lvl="1"/>
            <a:r>
              <a:rPr lang="en-US" dirty="0"/>
              <a:t>15 minute presentation with slides - 15% of grade</a:t>
            </a:r>
          </a:p>
          <a:p>
            <a:endParaRPr lang="en-US" dirty="0"/>
          </a:p>
        </p:txBody>
      </p:sp>
    </p:spTree>
    <p:extLst>
      <p:ext uri="{BB962C8B-B14F-4D97-AF65-F5344CB8AC3E}">
        <p14:creationId xmlns:p14="http://schemas.microsoft.com/office/powerpoint/2010/main" val="2280718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Term Project: Report</a:t>
            </a:r>
          </a:p>
        </p:txBody>
      </p:sp>
      <p:sp>
        <p:nvSpPr>
          <p:cNvPr id="3" name="Content Placeholder 2"/>
          <p:cNvSpPr>
            <a:spLocks noGrp="1"/>
          </p:cNvSpPr>
          <p:nvPr>
            <p:ph idx="1"/>
          </p:nvPr>
        </p:nvSpPr>
        <p:spPr>
          <a:xfrm>
            <a:off x="838200" y="1825625"/>
            <a:ext cx="10515600" cy="4667250"/>
          </a:xfrm>
        </p:spPr>
        <p:txBody>
          <a:bodyPr>
            <a:normAutofit lnSpcReduction="10000"/>
          </a:bodyPr>
          <a:lstStyle/>
          <a:p>
            <a:pPr marL="0" indent="0">
              <a:buNone/>
            </a:pPr>
            <a:r>
              <a:rPr lang="en-US" b="1" dirty="0"/>
              <a:t>1. Internal/External Analysis</a:t>
            </a:r>
          </a:p>
          <a:p>
            <a:r>
              <a:rPr lang="en-US" dirty="0"/>
              <a:t>SWOT/ROWS Analysis </a:t>
            </a:r>
          </a:p>
          <a:p>
            <a:r>
              <a:rPr lang="en-US" dirty="0"/>
              <a:t>Market Analysis (company and product-level) </a:t>
            </a:r>
          </a:p>
          <a:p>
            <a:r>
              <a:rPr lang="en-US" dirty="0"/>
              <a:t>Corporate sustainability profile/sustainability context</a:t>
            </a:r>
          </a:p>
          <a:p>
            <a:pPr lvl="1"/>
            <a:r>
              <a:rPr lang="en-US" dirty="0"/>
              <a:t>E-STEP and ESG analysis</a:t>
            </a:r>
          </a:p>
          <a:p>
            <a:pPr lvl="1"/>
            <a:endParaRPr lang="en-US" dirty="0"/>
          </a:p>
          <a:p>
            <a:pPr marL="0" indent="0">
              <a:buNone/>
            </a:pPr>
            <a:r>
              <a:rPr lang="en-US" b="1" dirty="0"/>
              <a:t>2. Product: Redesign Concept</a:t>
            </a:r>
          </a:p>
          <a:p>
            <a:r>
              <a:rPr lang="en-US" dirty="0"/>
              <a:t>Life-cycle Analysis (LCA) Analysis</a:t>
            </a:r>
          </a:p>
          <a:p>
            <a:r>
              <a:rPr lang="en-US" dirty="0"/>
              <a:t>Ecological impact of redesign</a:t>
            </a:r>
          </a:p>
          <a:p>
            <a:r>
              <a:rPr lang="en-US" dirty="0"/>
              <a:t>Assessment of redesigned product’s commercial viability</a:t>
            </a:r>
          </a:p>
          <a:p>
            <a:pPr lvl="1"/>
            <a:endParaRPr lang="en-US" dirty="0"/>
          </a:p>
          <a:p>
            <a:pPr marL="0" indent="0">
              <a:buNone/>
            </a:pPr>
            <a:endParaRPr lang="en-US" b="1" dirty="0"/>
          </a:p>
          <a:p>
            <a:endParaRPr lang="en-US" dirty="0"/>
          </a:p>
        </p:txBody>
      </p:sp>
    </p:spTree>
    <p:extLst>
      <p:ext uri="{BB962C8B-B14F-4D97-AF65-F5344CB8AC3E}">
        <p14:creationId xmlns:p14="http://schemas.microsoft.com/office/powerpoint/2010/main" val="1983175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CA1-C3C0-4478-B4ED-ABD08EE9CC22}"/>
              </a:ext>
            </a:extLst>
          </p:cNvPr>
          <p:cNvSpPr>
            <a:spLocks noGrp="1"/>
          </p:cNvSpPr>
          <p:nvPr>
            <p:ph type="title"/>
          </p:nvPr>
        </p:nvSpPr>
        <p:spPr/>
        <p:txBody>
          <a:bodyPr/>
          <a:lstStyle/>
          <a:p>
            <a:r>
              <a:rPr lang="en-US" dirty="0"/>
              <a:t>Celine </a:t>
            </a:r>
            <a:r>
              <a:rPr lang="en-US" dirty="0" err="1"/>
              <a:t>Solsken</a:t>
            </a:r>
            <a:r>
              <a:rPr lang="en-US" dirty="0"/>
              <a:t> Ruben-Salama</a:t>
            </a:r>
          </a:p>
        </p:txBody>
      </p:sp>
      <p:sp>
        <p:nvSpPr>
          <p:cNvPr id="3" name="Content Placeholder 2">
            <a:extLst>
              <a:ext uri="{FF2B5EF4-FFF2-40B4-BE49-F238E27FC236}">
                <a16:creationId xmlns:a16="http://schemas.microsoft.com/office/drawing/2014/main" id="{A4F780DD-9602-46FF-A3D0-CAE294DAED47}"/>
              </a:ext>
            </a:extLst>
          </p:cNvPr>
          <p:cNvSpPr>
            <a:spLocks noGrp="1"/>
          </p:cNvSpPr>
          <p:nvPr>
            <p:ph idx="1"/>
          </p:nvPr>
        </p:nvSpPr>
        <p:spPr>
          <a:xfrm>
            <a:off x="838200" y="1825625"/>
            <a:ext cx="10515600" cy="4351338"/>
          </a:xfrm>
        </p:spPr>
        <p:txBody>
          <a:bodyPr>
            <a:normAutofit fontScale="85000" lnSpcReduction="20000"/>
          </a:bodyPr>
          <a:lstStyle/>
          <a:p>
            <a:pPr marL="0" indent="0">
              <a:buNone/>
            </a:pPr>
            <a:r>
              <a:rPr lang="en-US" dirty="0"/>
              <a:t>Swedish/American “born” environmentalist… in Kenya</a:t>
            </a:r>
          </a:p>
          <a:p>
            <a:pPr marL="0" indent="0">
              <a:buNone/>
            </a:pPr>
            <a:r>
              <a:rPr lang="en-US" dirty="0"/>
              <a:t>MBA Marketing, BBA Entrepreneurship, MPA Environmental Science Policy</a:t>
            </a:r>
          </a:p>
          <a:p>
            <a:pPr marL="0" indent="0">
              <a:buNone/>
            </a:pPr>
            <a:endParaRPr lang="en-US" dirty="0"/>
          </a:p>
          <a:p>
            <a:pPr marL="0" indent="0">
              <a:buNone/>
            </a:pPr>
            <a:r>
              <a:rPr lang="en-US" dirty="0"/>
              <a:t>FOR THE LONG-TERM – Corporate Sustainability Consultancy</a:t>
            </a:r>
          </a:p>
          <a:p>
            <a:r>
              <a:rPr lang="en-US" dirty="0"/>
              <a:t>Deep expertise in corporate sustainability with a focus on climate change</a:t>
            </a:r>
          </a:p>
          <a:p>
            <a:pPr marL="0" indent="0">
              <a:buNone/>
            </a:pPr>
            <a:endParaRPr lang="en-US" dirty="0"/>
          </a:p>
          <a:p>
            <a:pPr marL="0" indent="0">
              <a:buNone/>
            </a:pPr>
            <a:r>
              <a:rPr lang="en-US" dirty="0"/>
              <a:t>Career</a:t>
            </a:r>
          </a:p>
          <a:p>
            <a:r>
              <a:rPr lang="en-US" dirty="0"/>
              <a:t>IT &gt; Finance &gt; IT for Finance</a:t>
            </a:r>
          </a:p>
          <a:p>
            <a:r>
              <a:rPr lang="en-US" dirty="0"/>
              <a:t>Social Entrepreneurship &gt; Strategic Marketing &gt; Communications </a:t>
            </a:r>
          </a:p>
          <a:p>
            <a:r>
              <a:rPr lang="en-US" dirty="0"/>
              <a:t>State/Local Gov’t, UN</a:t>
            </a:r>
          </a:p>
          <a:p>
            <a:r>
              <a:rPr lang="en-US" dirty="0"/>
              <a:t>Sustainability for Finance &gt; Sustainability for Corporates  </a:t>
            </a:r>
          </a:p>
          <a:p>
            <a:endParaRPr lang="en-US" dirty="0"/>
          </a:p>
          <a:p>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75503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Term Project: Report (cont.)</a:t>
            </a:r>
          </a:p>
        </p:txBody>
      </p:sp>
      <p:sp>
        <p:nvSpPr>
          <p:cNvPr id="3" name="Content Placeholder 2"/>
          <p:cNvSpPr>
            <a:spLocks noGrp="1"/>
          </p:cNvSpPr>
          <p:nvPr>
            <p:ph idx="1"/>
          </p:nvPr>
        </p:nvSpPr>
        <p:spPr/>
        <p:txBody>
          <a:bodyPr/>
          <a:lstStyle/>
          <a:p>
            <a:pPr marL="0" indent="0">
              <a:buNone/>
            </a:pPr>
            <a:r>
              <a:rPr lang="en-US" dirty="0"/>
              <a:t> </a:t>
            </a:r>
            <a:r>
              <a:rPr lang="en-US" b="1" dirty="0"/>
              <a:t>3. Go-to-Market Plan</a:t>
            </a:r>
          </a:p>
          <a:p>
            <a:r>
              <a:rPr lang="en-US" dirty="0"/>
              <a:t>Articulation of target segments</a:t>
            </a:r>
          </a:p>
          <a:p>
            <a:r>
              <a:rPr lang="en-US" dirty="0"/>
              <a:t>Marketing strategy – 4Ps</a:t>
            </a:r>
          </a:p>
          <a:p>
            <a:pPr lvl="1"/>
            <a:r>
              <a:rPr lang="en-US" dirty="0"/>
              <a:t>Product</a:t>
            </a:r>
          </a:p>
          <a:p>
            <a:pPr lvl="1"/>
            <a:r>
              <a:rPr lang="en-US" dirty="0"/>
              <a:t>Price</a:t>
            </a:r>
          </a:p>
          <a:p>
            <a:pPr lvl="1"/>
            <a:r>
              <a:rPr lang="en-US" dirty="0"/>
              <a:t>Placement/Distribution strategy</a:t>
            </a:r>
          </a:p>
          <a:p>
            <a:pPr lvl="1"/>
            <a:r>
              <a:rPr lang="en-US" dirty="0"/>
              <a:t>Promotions</a:t>
            </a:r>
          </a:p>
          <a:p>
            <a:endParaRPr lang="en-US" dirty="0"/>
          </a:p>
        </p:txBody>
      </p:sp>
    </p:spTree>
    <p:extLst>
      <p:ext uri="{BB962C8B-B14F-4D97-AF65-F5344CB8AC3E}">
        <p14:creationId xmlns:p14="http://schemas.microsoft.com/office/powerpoint/2010/main" val="3434265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b="1" dirty="0"/>
              <a:t>Weekly Cadence</a:t>
            </a:r>
          </a:p>
        </p:txBody>
      </p:sp>
      <p:sp>
        <p:nvSpPr>
          <p:cNvPr id="3" name="Content Placeholder 2"/>
          <p:cNvSpPr>
            <a:spLocks noGrp="1"/>
          </p:cNvSpPr>
          <p:nvPr>
            <p:ph idx="1"/>
          </p:nvPr>
        </p:nvSpPr>
        <p:spPr/>
        <p:txBody>
          <a:bodyPr/>
          <a:lstStyle/>
          <a:p>
            <a:r>
              <a:rPr lang="en-US" dirty="0"/>
              <a:t>Tuesdays before midnight: </a:t>
            </a:r>
            <a:r>
              <a:rPr lang="en-US" u="sng" dirty="0"/>
              <a:t>Writing assignment </a:t>
            </a:r>
            <a:endParaRPr lang="en-US" dirty="0"/>
          </a:p>
          <a:p>
            <a:endParaRPr lang="en-US" dirty="0"/>
          </a:p>
          <a:p>
            <a:r>
              <a:rPr lang="en-US" dirty="0"/>
              <a:t>Thursdays</a:t>
            </a:r>
          </a:p>
          <a:p>
            <a:pPr lvl="1"/>
            <a:r>
              <a:rPr lang="en-US" u="sng" dirty="0"/>
              <a:t>Reading</a:t>
            </a:r>
            <a:r>
              <a:rPr lang="en-US" dirty="0"/>
              <a:t> should be completed </a:t>
            </a:r>
          </a:p>
          <a:p>
            <a:pPr lvl="1"/>
            <a:r>
              <a:rPr lang="en-US" u="sng" dirty="0"/>
              <a:t>Office hours:</a:t>
            </a:r>
            <a:r>
              <a:rPr lang="en-US" dirty="0"/>
              <a:t> before/after class</a:t>
            </a:r>
            <a:endParaRPr lang="en-US" u="sng" dirty="0"/>
          </a:p>
          <a:p>
            <a:pPr lvl="1"/>
            <a:r>
              <a:rPr lang="en-US" u="sng" dirty="0"/>
              <a:t>Class:</a:t>
            </a:r>
            <a:r>
              <a:rPr lang="en-US" dirty="0"/>
              <a:t> Thursdays 6:10-8pm </a:t>
            </a:r>
          </a:p>
          <a:p>
            <a:pPr lvl="1"/>
            <a:r>
              <a:rPr lang="en-US" dirty="0"/>
              <a:t>Feedback on writing assignments</a:t>
            </a:r>
          </a:p>
          <a:p>
            <a:endParaRPr lang="en-US" dirty="0"/>
          </a:p>
          <a:p>
            <a:r>
              <a:rPr lang="en-US" dirty="0"/>
              <a:t>Fridays/Weekends after class: </a:t>
            </a:r>
            <a:r>
              <a:rPr lang="en-US" u="sng" dirty="0"/>
              <a:t>Term project milestone</a:t>
            </a:r>
            <a:r>
              <a:rPr lang="en-US" dirty="0"/>
              <a:t> – “due”</a:t>
            </a:r>
          </a:p>
          <a:p>
            <a:endParaRPr lang="en-US" dirty="0"/>
          </a:p>
        </p:txBody>
      </p:sp>
    </p:spTree>
    <p:extLst>
      <p:ext uri="{BB962C8B-B14F-4D97-AF65-F5344CB8AC3E}">
        <p14:creationId xmlns:p14="http://schemas.microsoft.com/office/powerpoint/2010/main" val="2355598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C1CB3-C5C5-4AC7-8895-53B87B17D762}"/>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solidFill>
                  <a:schemeClr val="bg2"/>
                </a:solidFill>
                <a:latin typeface="+mj-lt"/>
                <a:ea typeface="+mj-ea"/>
                <a:cs typeface="+mj-cs"/>
              </a:rPr>
              <a:t>Canvas</a:t>
            </a:r>
          </a:p>
        </p:txBody>
      </p:sp>
    </p:spTree>
    <p:extLst>
      <p:ext uri="{BB962C8B-B14F-4D97-AF65-F5344CB8AC3E}">
        <p14:creationId xmlns:p14="http://schemas.microsoft.com/office/powerpoint/2010/main" val="856140616"/>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C1CB3-C5C5-4AC7-8895-53B87B17D762}"/>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solidFill>
                  <a:schemeClr val="bg2"/>
                </a:solidFill>
                <a:latin typeface="+mj-lt"/>
                <a:ea typeface="+mj-ea"/>
                <a:cs typeface="+mj-cs"/>
              </a:rPr>
              <a:t>Questions?</a:t>
            </a:r>
          </a:p>
        </p:txBody>
      </p:sp>
    </p:spTree>
    <p:extLst>
      <p:ext uri="{BB962C8B-B14F-4D97-AF65-F5344CB8AC3E}">
        <p14:creationId xmlns:p14="http://schemas.microsoft.com/office/powerpoint/2010/main" val="1500885102"/>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25D73604-3603-4C2D-82D9-1D3C4A9469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1572" y="4648201"/>
            <a:ext cx="1632648" cy="1632648"/>
          </a:xfrm>
          <a:prstGeom prst="rect">
            <a:avLst/>
          </a:prstGeom>
        </p:spPr>
      </p:pic>
      <p:sp>
        <p:nvSpPr>
          <p:cNvPr id="33" name="Rectangle 27">
            <a:extLst>
              <a:ext uri="{FF2B5EF4-FFF2-40B4-BE49-F238E27FC236}">
                <a16:creationId xmlns:a16="http://schemas.microsoft.com/office/drawing/2014/main" id="{1A882A9F-F4E9-4E23-8F0B-20B5DF42EA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29">
            <a:extLst>
              <a:ext uri="{FF2B5EF4-FFF2-40B4-BE49-F238E27FC236}">
                <a16:creationId xmlns:a16="http://schemas.microsoft.com/office/drawing/2014/main" id="{FBE9F90C-C163-435B-9A68-D15C92D1CF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chemeClr val="accent3">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DA1A2E9-63FE-408D-A803-8E306ECAB4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1100669" y="1111086"/>
            <a:ext cx="10011831" cy="2623885"/>
          </a:xfrm>
        </p:spPr>
        <p:txBody>
          <a:bodyPr vert="horz" lIns="91440" tIns="45720" rIns="91440" bIns="45720" rtlCol="0" anchor="ctr">
            <a:normAutofit/>
          </a:bodyPr>
          <a:lstStyle/>
          <a:p>
            <a:r>
              <a:rPr lang="en-US" sz="6000" kern="1200">
                <a:solidFill>
                  <a:srgbClr val="FFFFFF"/>
                </a:solidFill>
                <a:latin typeface="+mj-lt"/>
                <a:ea typeface="+mj-ea"/>
                <a:cs typeface="+mj-cs"/>
              </a:rPr>
              <a:t>CONSUMERISM, WERE IT ALL BEGAN</a:t>
            </a:r>
          </a:p>
        </p:txBody>
      </p:sp>
    </p:spTree>
    <p:extLst>
      <p:ext uri="{BB962C8B-B14F-4D97-AF65-F5344CB8AC3E}">
        <p14:creationId xmlns:p14="http://schemas.microsoft.com/office/powerpoint/2010/main" val="3560014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Image result for industrial revolutio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3759240" cy="1344975"/>
          </a:xfrm>
        </p:spPr>
        <p:txBody>
          <a:bodyPr>
            <a:normAutofit/>
          </a:bodyPr>
          <a:lstStyle/>
          <a:p>
            <a:r>
              <a:rPr lang="en-US" sz="4000"/>
              <a:t>Industrial Revolution</a:t>
            </a:r>
          </a:p>
        </p:txBody>
      </p:sp>
      <p:sp>
        <p:nvSpPr>
          <p:cNvPr id="3" name="Content Placeholder 2"/>
          <p:cNvSpPr>
            <a:spLocks noGrp="1"/>
          </p:cNvSpPr>
          <p:nvPr>
            <p:ph idx="1"/>
          </p:nvPr>
        </p:nvSpPr>
        <p:spPr>
          <a:xfrm>
            <a:off x="594110" y="2121763"/>
            <a:ext cx="3764826" cy="3773010"/>
          </a:xfrm>
        </p:spPr>
        <p:txBody>
          <a:bodyPr>
            <a:normAutofit fontScale="92500" lnSpcReduction="20000"/>
          </a:bodyPr>
          <a:lstStyle/>
          <a:p>
            <a:r>
              <a:rPr lang="en-US" dirty="0"/>
              <a:t>Industrial Revolution </a:t>
            </a:r>
          </a:p>
          <a:p>
            <a:r>
              <a:rPr lang="en-US" dirty="0"/>
              <a:t>(18</a:t>
            </a:r>
            <a:r>
              <a:rPr lang="en-US" baseline="30000" dirty="0"/>
              <a:t>th</a:t>
            </a:r>
            <a:r>
              <a:rPr lang="en-US" dirty="0"/>
              <a:t>-19</a:t>
            </a:r>
            <a:r>
              <a:rPr lang="en-US" baseline="30000" dirty="0"/>
              <a:t>th</a:t>
            </a:r>
            <a:r>
              <a:rPr lang="en-US" dirty="0"/>
              <a:t> century)</a:t>
            </a:r>
          </a:p>
          <a:p>
            <a:r>
              <a:rPr lang="en-US" dirty="0"/>
              <a:t>Innovations increase efficiency </a:t>
            </a:r>
          </a:p>
          <a:p>
            <a:r>
              <a:rPr lang="en-US" dirty="0"/>
              <a:t>Refined Coal, Steel, Combustion Engine </a:t>
            </a:r>
          </a:p>
          <a:p>
            <a:r>
              <a:rPr lang="en-US" dirty="0"/>
              <a:t>Mechanization increases supply of goods at lower prices</a:t>
            </a:r>
          </a:p>
          <a:p>
            <a:r>
              <a:rPr lang="en-US" dirty="0"/>
              <a:t>Economies of Scale</a:t>
            </a:r>
          </a:p>
          <a:p>
            <a:pPr lvl="1"/>
            <a:endParaRPr lang="en-US" dirty="0"/>
          </a:p>
          <a:p>
            <a:pPr lvl="1"/>
            <a:endParaRPr lang="en-US" dirty="0"/>
          </a:p>
          <a:p>
            <a:pPr marL="457200" lvl="1" indent="0">
              <a:buNone/>
            </a:pPr>
            <a:endParaRPr lang="en-US" dirty="0"/>
          </a:p>
          <a:p>
            <a:endParaRPr lang="en-US" sz="2400" dirty="0"/>
          </a:p>
          <a:p>
            <a:pPr lvl="1"/>
            <a:endParaRPr lang="en-US" dirty="0"/>
          </a:p>
        </p:txBody>
      </p:sp>
    </p:spTree>
    <p:extLst>
      <p:ext uri="{BB962C8B-B14F-4D97-AF65-F5344CB8AC3E}">
        <p14:creationId xmlns:p14="http://schemas.microsoft.com/office/powerpoint/2010/main" val="1745576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3" name="Picture 2" descr="Image result for industrial revolu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7278" y="-17704"/>
            <a:ext cx="9717444" cy="687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384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web.britannica.com/eb-media/11/108411-004-70BC4BBE.jpg"/>
          <p:cNvPicPr>
            <a:picLocks noChangeAspect="1" noChangeArrowheads="1"/>
          </p:cNvPicPr>
          <p:nvPr/>
        </p:nvPicPr>
        <p:blipFill>
          <a:blip r:embed="rId2" cstate="print"/>
          <a:srcRect/>
          <a:stretch>
            <a:fillRect/>
          </a:stretch>
        </p:blipFill>
        <p:spPr bwMode="auto">
          <a:xfrm>
            <a:off x="1773466" y="0"/>
            <a:ext cx="8645067" cy="6858000"/>
          </a:xfrm>
          <a:prstGeom prst="rect">
            <a:avLst/>
          </a:prstGeom>
          <a:noFill/>
        </p:spPr>
      </p:pic>
    </p:spTree>
    <p:extLst>
      <p:ext uri="{BB962C8B-B14F-4D97-AF65-F5344CB8AC3E}">
        <p14:creationId xmlns:p14="http://schemas.microsoft.com/office/powerpoint/2010/main" val="29893362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1837" y="685802"/>
            <a:ext cx="8908328" cy="548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868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06988"/>
            <a:ext cx="8763000" cy="650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383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E33D-B696-464F-9FAE-E90E53430C15}"/>
              </a:ext>
            </a:extLst>
          </p:cNvPr>
          <p:cNvSpPr>
            <a:spLocks noGrp="1"/>
          </p:cNvSpPr>
          <p:nvPr>
            <p:ph type="title"/>
          </p:nvPr>
        </p:nvSpPr>
        <p:spPr/>
        <p:txBody>
          <a:bodyPr/>
          <a:lstStyle/>
          <a:p>
            <a:r>
              <a:rPr lang="en-US" dirty="0"/>
              <a:t>My Point of View</a:t>
            </a:r>
          </a:p>
        </p:txBody>
      </p:sp>
      <p:sp>
        <p:nvSpPr>
          <p:cNvPr id="3" name="Content Placeholder 2">
            <a:extLst>
              <a:ext uri="{FF2B5EF4-FFF2-40B4-BE49-F238E27FC236}">
                <a16:creationId xmlns:a16="http://schemas.microsoft.com/office/drawing/2014/main" id="{DC6DBEFE-1FBD-4D01-AF3F-C889BBF8797C}"/>
              </a:ext>
            </a:extLst>
          </p:cNvPr>
          <p:cNvSpPr>
            <a:spLocks noGrp="1"/>
          </p:cNvSpPr>
          <p:nvPr>
            <p:ph idx="1"/>
          </p:nvPr>
        </p:nvSpPr>
        <p:spPr/>
        <p:txBody>
          <a:bodyPr/>
          <a:lstStyle/>
          <a:p>
            <a:pPr lvl="1"/>
            <a:endParaRPr lang="en-US" dirty="0"/>
          </a:p>
          <a:p>
            <a:r>
              <a:rPr lang="en-US" dirty="0"/>
              <a:t>Grew up semi-off the grid, geothermal heating, compost</a:t>
            </a:r>
          </a:p>
          <a:p>
            <a:endParaRPr lang="en-US" dirty="0"/>
          </a:p>
          <a:p>
            <a:r>
              <a:rPr lang="en-US" dirty="0"/>
              <a:t>“Enviro” Capitalist</a:t>
            </a:r>
          </a:p>
          <a:p>
            <a:pPr lvl="1"/>
            <a:r>
              <a:rPr lang="en-US" dirty="0"/>
              <a:t>Economy, environment and people are interdependent</a:t>
            </a:r>
          </a:p>
          <a:p>
            <a:pPr lvl="1"/>
            <a:r>
              <a:rPr lang="en-US" dirty="0"/>
              <a:t>Broadest possible view of sustainability</a:t>
            </a:r>
          </a:p>
          <a:p>
            <a:endParaRPr lang="en-US" dirty="0"/>
          </a:p>
          <a:p>
            <a:r>
              <a:rPr lang="en-US" dirty="0"/>
              <a:t>Integrating sustainability into our current system                                   </a:t>
            </a:r>
            <a:r>
              <a:rPr lang="en-US" dirty="0">
                <a:sym typeface="Wingdings" panose="05000000000000000000" pitchFamily="2" charset="2"/>
              </a:rPr>
              <a:t> HUGE OPPORTUNITIES</a:t>
            </a:r>
            <a:endParaRPr lang="en-US" dirty="0"/>
          </a:p>
        </p:txBody>
      </p:sp>
    </p:spTree>
    <p:extLst>
      <p:ext uri="{BB962C8B-B14F-4D97-AF65-F5344CB8AC3E}">
        <p14:creationId xmlns:p14="http://schemas.microsoft.com/office/powerpoint/2010/main" val="165886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93853"/>
            <a:ext cx="8686800" cy="63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632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838200"/>
            <a:ext cx="848543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678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Birth of Consumerism</a:t>
            </a:r>
          </a:p>
        </p:txBody>
      </p:sp>
      <p:sp>
        <p:nvSpPr>
          <p:cNvPr id="3" name="Content Placeholder 2"/>
          <p:cNvSpPr>
            <a:spLocks noGrp="1"/>
          </p:cNvSpPr>
          <p:nvPr>
            <p:ph idx="1"/>
          </p:nvPr>
        </p:nvSpPr>
        <p:spPr>
          <a:xfrm>
            <a:off x="838200" y="2424223"/>
            <a:ext cx="10515600" cy="3752740"/>
          </a:xfrm>
        </p:spPr>
        <p:txBody>
          <a:bodyPr/>
          <a:lstStyle/>
          <a:p>
            <a:r>
              <a:rPr lang="en-US" dirty="0"/>
              <a:t>Demand for factory workers drives urban migration</a:t>
            </a:r>
          </a:p>
          <a:p>
            <a:pPr marL="0" indent="0">
              <a:buNone/>
            </a:pPr>
            <a:endParaRPr lang="en-US" dirty="0"/>
          </a:p>
          <a:p>
            <a:r>
              <a:rPr lang="en-US" dirty="0"/>
              <a:t>Lack of Regulation keeps costs down and prices low </a:t>
            </a:r>
          </a:p>
          <a:p>
            <a:pPr lvl="2"/>
            <a:r>
              <a:rPr lang="en-US" dirty="0"/>
              <a:t>Negative externalities: Pollution, Workers Rights, Sanitation, Living Standards</a:t>
            </a:r>
          </a:p>
          <a:p>
            <a:endParaRPr lang="en-US" dirty="0"/>
          </a:p>
          <a:p>
            <a:endParaRPr lang="en-US" dirty="0"/>
          </a:p>
        </p:txBody>
      </p:sp>
    </p:spTree>
    <p:extLst>
      <p:ext uri="{BB962C8B-B14F-4D97-AF65-F5344CB8AC3E}">
        <p14:creationId xmlns:p14="http://schemas.microsoft.com/office/powerpoint/2010/main" val="4026852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7878" y="251625"/>
            <a:ext cx="8565322" cy="637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843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0988" y="685800"/>
            <a:ext cx="577681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279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2326" y="381001"/>
            <a:ext cx="5476875" cy="606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768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72632"/>
            <a:ext cx="8458200" cy="64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8693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2175" y="233364"/>
            <a:ext cx="7867650" cy="639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319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Theory of the Leisure Classes (1899)</a:t>
            </a:r>
          </a:p>
        </p:txBody>
      </p:sp>
      <p:sp>
        <p:nvSpPr>
          <p:cNvPr id="3" name="Content Placeholder 2"/>
          <p:cNvSpPr>
            <a:spLocks noGrp="1"/>
          </p:cNvSpPr>
          <p:nvPr>
            <p:ph idx="1"/>
          </p:nvPr>
        </p:nvSpPr>
        <p:spPr>
          <a:xfrm>
            <a:off x="838200" y="1825625"/>
            <a:ext cx="10093960" cy="4795094"/>
          </a:xfrm>
        </p:spPr>
        <p:txBody>
          <a:bodyPr>
            <a:normAutofit/>
          </a:bodyPr>
          <a:lstStyle/>
          <a:p>
            <a:r>
              <a:rPr lang="en-US" dirty="0"/>
              <a:t>By Torstein Veblen</a:t>
            </a:r>
          </a:p>
          <a:p>
            <a:endParaRPr lang="en-US" dirty="0"/>
          </a:p>
          <a:p>
            <a:r>
              <a:rPr lang="en-US" dirty="0"/>
              <a:t>The Leisure Classes?</a:t>
            </a:r>
          </a:p>
          <a:p>
            <a:endParaRPr lang="en-US" dirty="0"/>
          </a:p>
          <a:p>
            <a:r>
              <a:rPr lang="en-US" dirty="0"/>
              <a:t>Spending on goods and services to display wealth</a:t>
            </a:r>
          </a:p>
          <a:p>
            <a:pPr lvl="1"/>
            <a:r>
              <a:rPr lang="en-US" dirty="0"/>
              <a:t>Conspicuous Consumption</a:t>
            </a:r>
          </a:p>
          <a:p>
            <a:pPr lvl="1"/>
            <a:r>
              <a:rPr lang="en-US" dirty="0"/>
              <a:t>Conspicuous Waste</a:t>
            </a:r>
          </a:p>
          <a:p>
            <a:pPr marL="0" indent="0">
              <a:buNone/>
            </a:pPr>
            <a:endParaRPr lang="en-US" dirty="0"/>
          </a:p>
        </p:txBody>
      </p:sp>
    </p:spTree>
    <p:extLst>
      <p:ext uri="{BB962C8B-B14F-4D97-AF65-F5344CB8AC3E}">
        <p14:creationId xmlns:p14="http://schemas.microsoft.com/office/powerpoint/2010/main" val="6426542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Theory of the Leisure Classes (1899)</a:t>
            </a:r>
          </a:p>
        </p:txBody>
      </p:sp>
      <p:sp>
        <p:nvSpPr>
          <p:cNvPr id="3" name="Content Placeholder 2"/>
          <p:cNvSpPr>
            <a:spLocks noGrp="1"/>
          </p:cNvSpPr>
          <p:nvPr>
            <p:ph idx="1"/>
          </p:nvPr>
        </p:nvSpPr>
        <p:spPr>
          <a:xfrm>
            <a:off x="838200" y="1825625"/>
            <a:ext cx="10093960" cy="4795094"/>
          </a:xfrm>
        </p:spPr>
        <p:txBody>
          <a:bodyPr>
            <a:normAutofit/>
          </a:bodyPr>
          <a:lstStyle/>
          <a:p>
            <a:r>
              <a:rPr lang="en-US" dirty="0"/>
              <a:t>Mass production as a way to universalize the trappings of leisure</a:t>
            </a:r>
          </a:p>
          <a:p>
            <a:endParaRPr lang="en-US" dirty="0"/>
          </a:p>
          <a:p>
            <a:r>
              <a:rPr lang="en-US" dirty="0"/>
              <a:t>Per capita income increases 10-fold</a:t>
            </a:r>
          </a:p>
          <a:p>
            <a:pPr lvl="1"/>
            <a:r>
              <a:rPr lang="en-US" dirty="0"/>
              <a:t>Disposable income </a:t>
            </a:r>
            <a:r>
              <a:rPr lang="en-US" dirty="0">
                <a:sym typeface="Wingdings" panose="05000000000000000000" pitchFamily="2" charset="2"/>
              </a:rPr>
              <a:t> Consumption</a:t>
            </a:r>
            <a:endParaRPr lang="en-US" dirty="0"/>
          </a:p>
          <a:p>
            <a:pPr marL="0" indent="0">
              <a:buNone/>
            </a:pPr>
            <a:endParaRPr lang="en-US" dirty="0"/>
          </a:p>
          <a:p>
            <a:r>
              <a:rPr lang="en-US" dirty="0"/>
              <a:t>The owning class could engage workers in an endless pursuit of status symbols deflecting their attention from society’s increasingly unequal distribution of wealth and from their own political impotence</a:t>
            </a:r>
          </a:p>
          <a:p>
            <a:pPr marL="0" indent="0">
              <a:buNone/>
            </a:pPr>
            <a:endParaRPr lang="en-US" dirty="0"/>
          </a:p>
        </p:txBody>
      </p:sp>
    </p:spTree>
    <p:extLst>
      <p:ext uri="{BB962C8B-B14F-4D97-AF65-F5344CB8AC3E}">
        <p14:creationId xmlns:p14="http://schemas.microsoft.com/office/powerpoint/2010/main" val="2649785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1621AC2-7606-4D92-B131-A197D484A1C3}"/>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solidFill>
                  <a:schemeClr val="bg2"/>
                </a:solidFill>
                <a:latin typeface="+mj-lt"/>
                <a:ea typeface="+mj-ea"/>
                <a:cs typeface="+mj-cs"/>
              </a:rPr>
              <a:t>About the TAs</a:t>
            </a:r>
          </a:p>
        </p:txBody>
      </p:sp>
    </p:spTree>
    <p:extLst>
      <p:ext uri="{BB962C8B-B14F-4D97-AF65-F5344CB8AC3E}">
        <p14:creationId xmlns:p14="http://schemas.microsoft.com/office/powerpoint/2010/main" val="772471547"/>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Great Depression (1929-1939)</a:t>
            </a:r>
          </a:p>
        </p:txBody>
      </p:sp>
      <p:sp>
        <p:nvSpPr>
          <p:cNvPr id="3" name="Content Placeholder 2"/>
          <p:cNvSpPr>
            <a:spLocks noGrp="1"/>
          </p:cNvSpPr>
          <p:nvPr>
            <p:ph idx="1"/>
          </p:nvPr>
        </p:nvSpPr>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New Deal  </a:t>
            </a:r>
            <a:r>
              <a:rPr lang="en-US" dirty="0">
                <a:sym typeface="Wingdings" panose="05000000000000000000" pitchFamily="2" charset="2"/>
              </a:rPr>
              <a:t> Reaction to the New Deal…</a:t>
            </a:r>
            <a:endParaRPr lang="en-US" dirty="0"/>
          </a:p>
          <a:p>
            <a:r>
              <a:rPr lang="en-US" dirty="0"/>
              <a:t>US National Association of Manufacturers enlisted a team of advertisers, marketers, and psychologists to formulate a strategy to counter government efforts to plan and manage the economy in the wake of the Depression</a:t>
            </a:r>
          </a:p>
          <a:p>
            <a:endParaRPr lang="en-US" dirty="0"/>
          </a:p>
        </p:txBody>
      </p:sp>
      <p:pic>
        <p:nvPicPr>
          <p:cNvPr id="5124" name="Picture 4" descr="Image result for great 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01385"/>
            <a:ext cx="62865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67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uncle sam"/>
          <p:cNvPicPr>
            <a:picLocks noChangeAspect="1" noChangeArrowheads="1"/>
          </p:cNvPicPr>
          <p:nvPr/>
        </p:nvPicPr>
        <p:blipFill rotWithShape="1">
          <a:blip r:embed="rId2">
            <a:extLst>
              <a:ext uri="{28A0092B-C50C-407E-A947-70E740481C1C}">
                <a14:useLocalDpi xmlns:a14="http://schemas.microsoft.com/office/drawing/2010/main" val="0"/>
              </a:ext>
            </a:extLst>
          </a:blip>
          <a:srcRect l="32" r="9238"/>
          <a:stretch/>
        </p:blipFill>
        <p:spPr bwMode="auto">
          <a:xfrm>
            <a:off x="550353" y="629268"/>
            <a:ext cx="3903113" cy="5774372"/>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68" name="Straight Connector 6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37414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The American Way</a:t>
            </a:r>
          </a:p>
        </p:txBody>
      </p:sp>
      <p:sp>
        <p:nvSpPr>
          <p:cNvPr id="3" name="Content Placeholder 2"/>
          <p:cNvSpPr>
            <a:spLocks noGrp="1"/>
          </p:cNvSpPr>
          <p:nvPr>
            <p:ph idx="1"/>
          </p:nvPr>
        </p:nvSpPr>
        <p:spPr>
          <a:xfrm>
            <a:off x="4965431" y="2438400"/>
            <a:ext cx="6586489" cy="3785419"/>
          </a:xfrm>
        </p:spPr>
        <p:txBody>
          <a:bodyPr>
            <a:normAutofit/>
          </a:bodyPr>
          <a:lstStyle/>
          <a:p>
            <a:r>
              <a:rPr lang="en-US" sz="2000"/>
              <a:t>Massive, ongoing ad campaign to equate consumerism with “The American Way” </a:t>
            </a:r>
          </a:p>
          <a:p>
            <a:r>
              <a:rPr lang="en-US" sz="2000" i="1"/>
              <a:t>Progress</a:t>
            </a:r>
            <a:r>
              <a:rPr lang="en-US" sz="2000"/>
              <a:t> would henceforth be framed entirely in economic terms, as the fruit of manufacturers’ ingenuity</a:t>
            </a:r>
          </a:p>
          <a:p>
            <a:r>
              <a:rPr lang="en-US" sz="2000"/>
              <a:t>Americans were to be referred to in public discourse (newspapers, magazines, radio) as </a:t>
            </a:r>
            <a:r>
              <a:rPr lang="en-US" sz="2000" i="1"/>
              <a:t>consumers,</a:t>
            </a:r>
            <a:r>
              <a:rPr lang="en-US" sz="2000"/>
              <a:t> and were to be reminded at every opportunity of their duty to contribute to the economy by purchasing factory-made products, as directed by increasingly sophisticated and ubiquitous advertising cues.</a:t>
            </a:r>
          </a:p>
        </p:txBody>
      </p:sp>
    </p:spTree>
    <p:extLst>
      <p:ext uri="{BB962C8B-B14F-4D97-AF65-F5344CB8AC3E}">
        <p14:creationId xmlns:p14="http://schemas.microsoft.com/office/powerpoint/2010/main" val="267462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the american 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92" y="792798"/>
            <a:ext cx="11482816" cy="538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220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War 2 (1939-1945)</a:t>
            </a:r>
          </a:p>
        </p:txBody>
      </p:sp>
      <p:sp>
        <p:nvSpPr>
          <p:cNvPr id="3" name="Content Placeholder 2"/>
          <p:cNvSpPr>
            <a:spLocks noGrp="1"/>
          </p:cNvSpPr>
          <p:nvPr>
            <p:ph idx="1"/>
          </p:nvPr>
        </p:nvSpPr>
        <p:spPr>
          <a:xfrm>
            <a:off x="838200" y="1825625"/>
            <a:ext cx="5506039" cy="4351338"/>
          </a:xfrm>
        </p:spPr>
        <p:txBody>
          <a:bodyPr/>
          <a:lstStyle/>
          <a:p>
            <a:r>
              <a:rPr lang="en-US" dirty="0"/>
              <a:t>US manufacturing capacity focused on supporting war effort</a:t>
            </a:r>
          </a:p>
          <a:p>
            <a:pPr lvl="1"/>
            <a:r>
              <a:rPr lang="en-US" dirty="0"/>
              <a:t>Women in the workforce</a:t>
            </a:r>
          </a:p>
          <a:p>
            <a:pPr marL="0" indent="0">
              <a:buNone/>
            </a:pPr>
            <a:endParaRPr lang="en-US" dirty="0"/>
          </a:p>
          <a:p>
            <a:r>
              <a:rPr lang="en-US" dirty="0"/>
              <a:t>Following the war, global manufacturing capacity decimated…</a:t>
            </a:r>
          </a:p>
          <a:p>
            <a:r>
              <a:rPr lang="en-US" dirty="0"/>
              <a:t>…US had surplus capacity!</a:t>
            </a:r>
          </a:p>
        </p:txBody>
      </p:sp>
      <p:pic>
        <p:nvPicPr>
          <p:cNvPr id="12290" name="Picture 2" descr="Image result for riveting ros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9963" y="1825625"/>
            <a:ext cx="3237400" cy="4190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99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freakingnews.com/pictures/38500/1950-s-Automobiles-38880.jpg"/>
          <p:cNvPicPr>
            <a:picLocks noChangeAspect="1" noChangeArrowheads="1"/>
          </p:cNvPicPr>
          <p:nvPr/>
        </p:nvPicPr>
        <p:blipFill rotWithShape="1">
          <a:blip r:embed="rId2" cstate="print"/>
          <a:srcRect l="31175" r="27931" b="1"/>
          <a:stretch/>
        </p:blipFill>
        <p:spPr bwMode="auto">
          <a:xfrm>
            <a:off x="20" y="10"/>
            <a:ext cx="4635571" cy="6857990"/>
          </a:xfrm>
          <a:prstGeom prst="rect">
            <a:avLst/>
          </a:prstGeom>
          <a:noFill/>
          <a:effectLst/>
        </p:spPr>
      </p:pic>
      <p:cxnSp>
        <p:nvCxnSpPr>
          <p:cNvPr id="7" name="Straight Connector 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6B6A5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Post-War USA</a:t>
            </a:r>
          </a:p>
        </p:txBody>
      </p:sp>
      <p:sp>
        <p:nvSpPr>
          <p:cNvPr id="3" name="Content Placeholder 2"/>
          <p:cNvSpPr>
            <a:spLocks noGrp="1"/>
          </p:cNvSpPr>
          <p:nvPr>
            <p:ph idx="1"/>
          </p:nvPr>
        </p:nvSpPr>
        <p:spPr>
          <a:xfrm>
            <a:off x="4965431" y="2438400"/>
            <a:ext cx="6586489" cy="3785419"/>
          </a:xfrm>
        </p:spPr>
        <p:txBody>
          <a:bodyPr>
            <a:normAutofit/>
          </a:bodyPr>
          <a:lstStyle/>
          <a:p>
            <a:r>
              <a:rPr lang="en-US" sz="2000" dirty="0"/>
              <a:t>Expansion of the middle class </a:t>
            </a:r>
            <a:r>
              <a:rPr lang="en-US" sz="2000" dirty="0">
                <a:sym typeface="Wingdings" panose="05000000000000000000" pitchFamily="2" charset="2"/>
              </a:rPr>
              <a:t> “The Good Life”</a:t>
            </a:r>
            <a:endParaRPr lang="en-US" sz="2000" dirty="0"/>
          </a:p>
          <a:p>
            <a:r>
              <a:rPr lang="en-US" sz="2000" dirty="0"/>
              <a:t>Suburbs</a:t>
            </a:r>
          </a:p>
          <a:p>
            <a:pPr lvl="1"/>
            <a:r>
              <a:rPr lang="en-US" sz="2000" dirty="0"/>
              <a:t>Car culture</a:t>
            </a:r>
          </a:p>
          <a:p>
            <a:r>
              <a:rPr lang="en-US" sz="2000" dirty="0"/>
              <a:t>Consumer credit</a:t>
            </a:r>
          </a:p>
          <a:p>
            <a:pPr lvl="1"/>
            <a:r>
              <a:rPr lang="en-US" sz="2000" dirty="0"/>
              <a:t>Buy now, pay later</a:t>
            </a:r>
          </a:p>
          <a:p>
            <a:r>
              <a:rPr lang="en-US" sz="2000" dirty="0"/>
              <a:t>Marketing/Advertising</a:t>
            </a:r>
          </a:p>
          <a:p>
            <a:r>
              <a:rPr lang="en-US" sz="2000" dirty="0"/>
              <a:t>Television</a:t>
            </a:r>
          </a:p>
          <a:p>
            <a:r>
              <a:rPr lang="en-US" sz="2000" dirty="0"/>
              <a:t>Consumerism takes hold!</a:t>
            </a:r>
          </a:p>
          <a:p>
            <a:endParaRPr lang="en-US" sz="2000" dirty="0"/>
          </a:p>
          <a:p>
            <a:endParaRPr lang="en-US" sz="2000" dirty="0"/>
          </a:p>
        </p:txBody>
      </p:sp>
    </p:spTree>
    <p:extLst>
      <p:ext uri="{BB962C8B-B14F-4D97-AF65-F5344CB8AC3E}">
        <p14:creationId xmlns:p14="http://schemas.microsoft.com/office/powerpoint/2010/main" val="23667999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8" name="Straight Arrow Connector 77">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CD2CF4C-269B-45CA-AA4D-5BE7E346E6A5}"/>
              </a:ext>
            </a:extLst>
          </p:cNvPr>
          <p:cNvPicPr>
            <a:picLocks noChangeAspect="1"/>
          </p:cNvPicPr>
          <p:nvPr/>
        </p:nvPicPr>
        <p:blipFill rotWithShape="1">
          <a:blip r:embed="rId2"/>
          <a:srcRect l="26866" r="11458"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p:cNvSpPr>
            <a:spLocks noGrp="1"/>
          </p:cNvSpPr>
          <p:nvPr>
            <p:ph type="title"/>
          </p:nvPr>
        </p:nvSpPr>
        <p:spPr>
          <a:xfrm>
            <a:off x="655320" y="365125"/>
            <a:ext cx="5120114" cy="1692794"/>
          </a:xfrm>
        </p:spPr>
        <p:txBody>
          <a:bodyPr>
            <a:normAutofit/>
          </a:bodyPr>
          <a:lstStyle/>
          <a:p>
            <a:r>
              <a:rPr lang="en-US"/>
              <a:t>Overproduction</a:t>
            </a:r>
          </a:p>
        </p:txBody>
      </p:sp>
      <p:sp>
        <p:nvSpPr>
          <p:cNvPr id="3" name="Content Placeholder 2"/>
          <p:cNvSpPr>
            <a:spLocks noGrp="1"/>
          </p:cNvSpPr>
          <p:nvPr>
            <p:ph idx="1"/>
          </p:nvPr>
        </p:nvSpPr>
        <p:spPr>
          <a:xfrm>
            <a:off x="342804" y="2541827"/>
            <a:ext cx="5919099" cy="3999386"/>
          </a:xfrm>
        </p:spPr>
        <p:txBody>
          <a:bodyPr>
            <a:normAutofit/>
          </a:bodyPr>
          <a:lstStyle/>
          <a:p>
            <a:pPr marL="0" indent="0">
              <a:buNone/>
            </a:pPr>
            <a:r>
              <a:rPr lang="en-US" sz="2300" dirty="0"/>
              <a:t>Excess manufacturing capacity </a:t>
            </a:r>
          </a:p>
          <a:p>
            <a:pPr marL="0" indent="0">
              <a:buNone/>
            </a:pPr>
            <a:r>
              <a:rPr lang="en-US" sz="2300" dirty="0">
                <a:sym typeface="Wingdings" panose="05000000000000000000" pitchFamily="2" charset="2"/>
              </a:rPr>
              <a:t> </a:t>
            </a:r>
            <a:r>
              <a:rPr lang="en-US" sz="2300" dirty="0"/>
              <a:t>Commodity boom</a:t>
            </a:r>
          </a:p>
          <a:p>
            <a:r>
              <a:rPr lang="en-US" sz="2300" dirty="0"/>
              <a:t>More is better</a:t>
            </a:r>
          </a:p>
          <a:p>
            <a:pPr marL="0" indent="0">
              <a:buNone/>
            </a:pPr>
            <a:endParaRPr lang="en-US" sz="2400" i="1" dirty="0"/>
          </a:p>
          <a:p>
            <a:pPr marL="0" indent="0">
              <a:buNone/>
            </a:pPr>
            <a:r>
              <a:rPr lang="en-US" sz="2400" i="1" dirty="0"/>
              <a:t>Lebow: </a:t>
            </a:r>
            <a:r>
              <a:rPr lang="en-US" sz="2400" dirty="0"/>
              <a:t>“These commodities and services must be offered to the consumer with a special urgency”</a:t>
            </a:r>
            <a:endParaRPr lang="en-US" sz="2300" dirty="0"/>
          </a:p>
          <a:p>
            <a:pPr marL="0" indent="0">
              <a:buNone/>
            </a:pPr>
            <a:r>
              <a:rPr lang="en-US" sz="2300" i="1" dirty="0"/>
              <a:t> </a:t>
            </a:r>
          </a:p>
          <a:p>
            <a:pPr lvl="1"/>
            <a:endParaRPr lang="en-US" sz="2300" dirty="0"/>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38147847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mage result for 1950s culture"/>
          <p:cNvPicPr>
            <a:picLocks noChangeAspect="1" noChangeArrowheads="1"/>
          </p:cNvPicPr>
          <p:nvPr/>
        </p:nvPicPr>
        <p:blipFill rotWithShape="1">
          <a:blip r:embed="rId2">
            <a:extLst>
              <a:ext uri="{28A0092B-C50C-407E-A947-70E740481C1C}">
                <a14:useLocalDpi xmlns:a14="http://schemas.microsoft.com/office/drawing/2010/main" val="0"/>
              </a:ext>
            </a:extLst>
          </a:blip>
          <a:srcRect l="3483" r="29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8196" name="Straight Connector 134">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3F305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Spiritual Satisfaction</a:t>
            </a:r>
          </a:p>
        </p:txBody>
      </p:sp>
      <p:sp>
        <p:nvSpPr>
          <p:cNvPr id="3" name="Content Placeholder 2"/>
          <p:cNvSpPr>
            <a:spLocks noGrp="1"/>
          </p:cNvSpPr>
          <p:nvPr>
            <p:ph idx="1"/>
          </p:nvPr>
        </p:nvSpPr>
        <p:spPr>
          <a:xfrm>
            <a:off x="4965431" y="2426825"/>
            <a:ext cx="6586489" cy="4240186"/>
          </a:xfrm>
        </p:spPr>
        <p:txBody>
          <a:bodyPr>
            <a:normAutofit/>
          </a:bodyPr>
          <a:lstStyle/>
          <a:p>
            <a:pPr marL="0" indent="0">
              <a:buNone/>
            </a:pPr>
            <a:endParaRPr lang="en-US" sz="2300" dirty="0"/>
          </a:p>
          <a:p>
            <a:pPr marL="0" indent="0">
              <a:buNone/>
            </a:pPr>
            <a:r>
              <a:rPr lang="en-US" sz="2300" dirty="0"/>
              <a:t>“Our enormously productive economy demands that we make consumption our way of life, that we convert the buying and use of goods into rituals, that we seek our spiritual satisfactions, our ego satisfactions, in consumption”</a:t>
            </a:r>
          </a:p>
          <a:p>
            <a:pPr marL="0" indent="0">
              <a:buNone/>
            </a:pPr>
            <a:endParaRPr lang="en-US" sz="2300" dirty="0"/>
          </a:p>
          <a:p>
            <a:pPr marL="0" indent="0">
              <a:buNone/>
            </a:pPr>
            <a:r>
              <a:rPr lang="en-US" sz="2300" dirty="0"/>
              <a:t>“The very meaning and significance of our lives today expressed in consumptive terms” </a:t>
            </a:r>
          </a:p>
          <a:p>
            <a:pPr marL="0" indent="0">
              <a:buNone/>
            </a:pPr>
            <a:endParaRPr lang="en-US" sz="2300" dirty="0"/>
          </a:p>
          <a:p>
            <a:pPr marL="0" indent="0" algn="r">
              <a:buNone/>
            </a:pPr>
            <a:r>
              <a:rPr lang="en-US" sz="2300" dirty="0"/>
              <a:t>-Lebow</a:t>
            </a:r>
          </a:p>
          <a:p>
            <a:pPr marL="0" indent="0">
              <a:buNone/>
            </a:pPr>
            <a:endParaRPr lang="en-US"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2246781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50613B"/>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Conspicuous Consumption</a:t>
            </a:r>
          </a:p>
        </p:txBody>
      </p:sp>
      <p:sp>
        <p:nvSpPr>
          <p:cNvPr id="3" name="Content Placeholder 2"/>
          <p:cNvSpPr>
            <a:spLocks noGrp="1"/>
          </p:cNvSpPr>
          <p:nvPr>
            <p:ph idx="1"/>
          </p:nvPr>
        </p:nvSpPr>
        <p:spPr>
          <a:xfrm>
            <a:off x="4965431" y="2438400"/>
            <a:ext cx="6586489" cy="3987800"/>
          </a:xfrm>
        </p:spPr>
        <p:txBody>
          <a:bodyPr>
            <a:normAutofit/>
          </a:bodyPr>
          <a:lstStyle/>
          <a:p>
            <a:pPr marL="0" indent="0">
              <a:buNone/>
            </a:pPr>
            <a:r>
              <a:rPr lang="en-US" sz="2700" dirty="0"/>
              <a:t>“The measure of social status, of social acceptance, of prestige, is now to be found in our consumptive patterns”</a:t>
            </a:r>
          </a:p>
          <a:p>
            <a:pPr lvl="1"/>
            <a:endParaRPr lang="en-US" sz="2700" dirty="0"/>
          </a:p>
          <a:p>
            <a:pPr marL="0" indent="0">
              <a:buNone/>
            </a:pPr>
            <a:r>
              <a:rPr lang="en-US" sz="2700" dirty="0"/>
              <a:t>“…[G]</a:t>
            </a:r>
            <a:r>
              <a:rPr lang="en-US" sz="2700" dirty="0" err="1"/>
              <a:t>oals</a:t>
            </a:r>
            <a:r>
              <a:rPr lang="en-US" sz="2700" dirty="0"/>
              <a:t> are to </a:t>
            </a:r>
            <a:r>
              <a:rPr lang="en-US" sz="2700" i="1" dirty="0"/>
              <a:t>look </a:t>
            </a:r>
            <a:r>
              <a:rPr lang="en-US" sz="2700" dirty="0"/>
              <a:t>better, </a:t>
            </a:r>
            <a:r>
              <a:rPr lang="en-US" sz="2700" i="1" dirty="0"/>
              <a:t>live </a:t>
            </a:r>
            <a:r>
              <a:rPr lang="en-US" sz="2700" dirty="0"/>
              <a:t>better, </a:t>
            </a:r>
            <a:r>
              <a:rPr lang="en-US" sz="2700" i="1" dirty="0"/>
              <a:t>dress </a:t>
            </a:r>
            <a:r>
              <a:rPr lang="en-US" sz="2700" dirty="0"/>
              <a:t>better, </a:t>
            </a:r>
            <a:r>
              <a:rPr lang="en-US" sz="2700" i="1" dirty="0"/>
              <a:t>travel </a:t>
            </a:r>
            <a:r>
              <a:rPr lang="en-US" sz="2700" dirty="0"/>
              <a:t>better”</a:t>
            </a:r>
          </a:p>
          <a:p>
            <a:pPr marL="0" indent="0">
              <a:buNone/>
            </a:pPr>
            <a:endParaRPr lang="en-US" sz="2700" dirty="0"/>
          </a:p>
          <a:p>
            <a:pPr marL="0" indent="0" algn="r">
              <a:buNone/>
            </a:pPr>
            <a:r>
              <a:rPr lang="en-US" sz="2500" dirty="0"/>
              <a:t>-Lebow</a:t>
            </a:r>
          </a:p>
          <a:p>
            <a:pPr marL="0" indent="0" algn="r">
              <a:buNone/>
            </a:pPr>
            <a:endParaRPr lang="en-US" sz="2300" dirty="0"/>
          </a:p>
          <a:p>
            <a:endParaRPr lang="en-US" sz="4700" dirty="0"/>
          </a:p>
          <a:p>
            <a:pPr lvl="1"/>
            <a:endParaRPr lang="en-US" sz="4200" dirty="0"/>
          </a:p>
          <a:p>
            <a:endParaRPr lang="en-US" sz="2000" dirty="0"/>
          </a:p>
        </p:txBody>
      </p:sp>
      <p:pic>
        <p:nvPicPr>
          <p:cNvPr id="7" name="Picture 6" descr="A car parked in front of a building&#10;&#10;Description generated with high confidence">
            <a:extLst>
              <a:ext uri="{FF2B5EF4-FFF2-40B4-BE49-F238E27FC236}">
                <a16:creationId xmlns:a16="http://schemas.microsoft.com/office/drawing/2014/main" id="{6E37AB0C-480D-4C26-852F-40346DB82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74" y="287862"/>
            <a:ext cx="4586629" cy="5733287"/>
          </a:xfrm>
          <a:prstGeom prst="rect">
            <a:avLst/>
          </a:prstGeom>
        </p:spPr>
      </p:pic>
    </p:spTree>
    <p:extLst>
      <p:ext uri="{BB962C8B-B14F-4D97-AF65-F5344CB8AC3E}">
        <p14:creationId xmlns:p14="http://schemas.microsoft.com/office/powerpoint/2010/main" val="790071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eregrinetale.files.wordpress.com/2010/01/1950s2.jpg"/>
          <p:cNvPicPr>
            <a:picLocks noChangeAspect="1" noChangeArrowheads="1"/>
          </p:cNvPicPr>
          <p:nvPr/>
        </p:nvPicPr>
        <p:blipFill rotWithShape="1">
          <a:blip r:embed="rId2" cstate="print"/>
          <a:srcRect r="32915" b="3"/>
          <a:stretch/>
        </p:blipFill>
        <p:spPr bwMode="auto">
          <a:xfrm>
            <a:off x="20" y="10"/>
            <a:ext cx="4635571" cy="6857990"/>
          </a:xfrm>
          <a:prstGeom prst="rect">
            <a:avLst/>
          </a:prstGeom>
          <a:noFill/>
          <a:effectLst/>
        </p:spPr>
      </p:pic>
      <p:cxnSp>
        <p:nvCxnSpPr>
          <p:cNvPr id="6" name="Straight Connector 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50613B"/>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Conspicuous Consumption</a:t>
            </a:r>
          </a:p>
        </p:txBody>
      </p:sp>
      <p:sp>
        <p:nvSpPr>
          <p:cNvPr id="3" name="Content Placeholder 2"/>
          <p:cNvSpPr>
            <a:spLocks noGrp="1"/>
          </p:cNvSpPr>
          <p:nvPr>
            <p:ph idx="1"/>
          </p:nvPr>
        </p:nvSpPr>
        <p:spPr>
          <a:xfrm>
            <a:off x="4965431" y="2438400"/>
            <a:ext cx="6586489" cy="3987800"/>
          </a:xfrm>
        </p:spPr>
        <p:txBody>
          <a:bodyPr>
            <a:normAutofit fontScale="92500" lnSpcReduction="10000"/>
          </a:bodyPr>
          <a:lstStyle/>
          <a:p>
            <a:pPr marL="0" indent="0">
              <a:buNone/>
            </a:pPr>
            <a:endParaRPr lang="en-US" sz="2700" dirty="0"/>
          </a:p>
          <a:p>
            <a:pPr marL="0" indent="0">
              <a:buNone/>
            </a:pPr>
            <a:r>
              <a:rPr lang="en-US" dirty="0"/>
              <a:t>“The chief characteristic of the consumer’s attitude toward his standard of living is that he wants to improve it. “</a:t>
            </a:r>
          </a:p>
          <a:p>
            <a:pPr marL="0" indent="0">
              <a:buNone/>
            </a:pPr>
            <a:endParaRPr lang="en-US" sz="2700" dirty="0"/>
          </a:p>
          <a:p>
            <a:pPr marL="0" indent="0">
              <a:buNone/>
            </a:pPr>
            <a:r>
              <a:rPr lang="en-US" sz="2700" dirty="0"/>
              <a:t>“The drive to emulate the upper social strata still plays an important role in providing goals for the consumer’s living standards”</a:t>
            </a:r>
          </a:p>
          <a:p>
            <a:pPr marL="0" indent="0">
              <a:buNone/>
            </a:pPr>
            <a:endParaRPr lang="en-US" sz="2700" dirty="0"/>
          </a:p>
          <a:p>
            <a:pPr marL="0" indent="0" algn="r">
              <a:buNone/>
            </a:pPr>
            <a:r>
              <a:rPr lang="en-US" sz="2500" dirty="0"/>
              <a:t>-Lebow</a:t>
            </a:r>
          </a:p>
          <a:p>
            <a:endParaRPr lang="en-US" sz="4700" dirty="0"/>
          </a:p>
          <a:p>
            <a:pPr lvl="1"/>
            <a:endParaRPr lang="en-US" sz="4200" dirty="0"/>
          </a:p>
          <a:p>
            <a:endParaRPr lang="en-US" sz="2000" dirty="0"/>
          </a:p>
        </p:txBody>
      </p:sp>
    </p:spTree>
    <p:extLst>
      <p:ext uri="{BB962C8B-B14F-4D97-AF65-F5344CB8AC3E}">
        <p14:creationId xmlns:p14="http://schemas.microsoft.com/office/powerpoint/2010/main" val="1150055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4" name="Straight Connector 13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29063" y="846676"/>
            <a:ext cx="6586491" cy="1286160"/>
          </a:xfrm>
        </p:spPr>
        <p:txBody>
          <a:bodyPr anchor="b">
            <a:normAutofit/>
          </a:bodyPr>
          <a:lstStyle/>
          <a:p>
            <a:r>
              <a:rPr lang="en-US" dirty="0"/>
              <a:t>Soap Operas (1948)</a:t>
            </a:r>
          </a:p>
        </p:txBody>
      </p:sp>
      <p:sp>
        <p:nvSpPr>
          <p:cNvPr id="3" name="Content Placeholder 2"/>
          <p:cNvSpPr>
            <a:spLocks noGrp="1"/>
          </p:cNvSpPr>
          <p:nvPr>
            <p:ph idx="1"/>
          </p:nvPr>
        </p:nvSpPr>
        <p:spPr>
          <a:xfrm>
            <a:off x="6829063" y="2519425"/>
            <a:ext cx="4722857" cy="4114800"/>
          </a:xfrm>
        </p:spPr>
        <p:txBody>
          <a:bodyPr>
            <a:normAutofit/>
          </a:bodyPr>
          <a:lstStyle/>
          <a:p>
            <a:pPr>
              <a:lnSpc>
                <a:spcPct val="80000"/>
              </a:lnSpc>
            </a:pPr>
            <a:r>
              <a:rPr lang="en-US" sz="3000" dirty="0"/>
              <a:t>TV campaign to re-domesticate women</a:t>
            </a:r>
          </a:p>
          <a:p>
            <a:pPr>
              <a:lnSpc>
                <a:spcPct val="80000"/>
              </a:lnSpc>
            </a:pPr>
            <a:r>
              <a:rPr lang="en-US" sz="3000" dirty="0"/>
              <a:t>Shows sponsored by brands</a:t>
            </a:r>
          </a:p>
          <a:p>
            <a:pPr>
              <a:lnSpc>
                <a:spcPct val="80000"/>
              </a:lnSpc>
            </a:pPr>
            <a:r>
              <a:rPr lang="en-US" sz="3000" dirty="0"/>
              <a:t>Featuring home appliances </a:t>
            </a:r>
          </a:p>
          <a:p>
            <a:pPr>
              <a:lnSpc>
                <a:spcPct val="80000"/>
              </a:lnSpc>
            </a:pPr>
            <a:endParaRPr lang="en-US" sz="2000" dirty="0"/>
          </a:p>
        </p:txBody>
      </p:sp>
      <p:pic>
        <p:nvPicPr>
          <p:cNvPr id="5" name="Picture 4">
            <a:extLst>
              <a:ext uri="{FF2B5EF4-FFF2-40B4-BE49-F238E27FC236}">
                <a16:creationId xmlns:a16="http://schemas.microsoft.com/office/drawing/2014/main" id="{D5222756-5BA9-4005-8325-27639EF498FC}"/>
              </a:ext>
            </a:extLst>
          </p:cNvPr>
          <p:cNvPicPr>
            <a:picLocks noChangeAspect="1"/>
          </p:cNvPicPr>
          <p:nvPr/>
        </p:nvPicPr>
        <p:blipFill rotWithShape="1">
          <a:blip r:embed="rId2">
            <a:extLst>
              <a:ext uri="{28A0092B-C50C-407E-A947-70E740481C1C}">
                <a14:useLocalDpi xmlns:a14="http://schemas.microsoft.com/office/drawing/2010/main" val="0"/>
              </a:ext>
            </a:extLst>
          </a:blip>
          <a:srcRect l="14462" r="13020"/>
          <a:stretch/>
        </p:blipFill>
        <p:spPr>
          <a:xfrm>
            <a:off x="1191807" y="1019923"/>
            <a:ext cx="4904193" cy="3803985"/>
          </a:xfrm>
          <a:prstGeom prst="rect">
            <a:avLst/>
          </a:prstGeom>
        </p:spPr>
      </p:pic>
    </p:spTree>
    <p:extLst>
      <p:ext uri="{BB962C8B-B14F-4D97-AF65-F5344CB8AC3E}">
        <p14:creationId xmlns:p14="http://schemas.microsoft.com/office/powerpoint/2010/main" val="2155343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2"/>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Libre Franklin"/>
              <a:buNone/>
            </a:pPr>
            <a:endParaRPr sz="1800" b="0" i="0" u="none" strike="noStrike" cap="none">
              <a:solidFill>
                <a:srgbClr val="FFFFFF"/>
              </a:solidFill>
              <a:latin typeface="Libre Franklin"/>
              <a:ea typeface="Libre Franklin"/>
              <a:cs typeface="Libre Franklin"/>
              <a:sym typeface="Libre Franklin"/>
            </a:endParaRPr>
          </a:p>
        </p:txBody>
      </p:sp>
      <p:sp>
        <p:nvSpPr>
          <p:cNvPr id="182" name="Google Shape;182;p12"/>
          <p:cNvSpPr txBox="1">
            <a:spLocks noGrp="1"/>
          </p:cNvSpPr>
          <p:nvPr>
            <p:ph type="title"/>
          </p:nvPr>
        </p:nvSpPr>
        <p:spPr>
          <a:xfrm>
            <a:off x="3363864" y="685800"/>
            <a:ext cx="7705164"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3959"/>
              <a:buFont typeface="Libre Franklin"/>
              <a:buNone/>
            </a:pPr>
            <a:r>
              <a:rPr lang="en-US" sz="3959"/>
              <a:t>TAs, Claudia Canal &amp; Via Callistha</a:t>
            </a:r>
            <a:br>
              <a:rPr lang="en-US" sz="3959"/>
            </a:br>
            <a:endParaRPr sz="3959"/>
          </a:p>
        </p:txBody>
      </p:sp>
      <p:sp>
        <p:nvSpPr>
          <p:cNvPr id="183" name="Google Shape;183;p12"/>
          <p:cNvSpPr/>
          <p:nvPr/>
        </p:nvSpPr>
        <p:spPr>
          <a:xfrm>
            <a:off x="1" y="376"/>
            <a:ext cx="3044410" cy="68576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2"/>
          <p:cNvSpPr/>
          <p:nvPr/>
        </p:nvSpPr>
        <p:spPr>
          <a:xfrm>
            <a:off x="281581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2"/>
          <p:cNvSpPr txBox="1">
            <a:spLocks noGrp="1"/>
          </p:cNvSpPr>
          <p:nvPr>
            <p:ph type="body" idx="1"/>
          </p:nvPr>
        </p:nvSpPr>
        <p:spPr>
          <a:xfrm>
            <a:off x="3363864" y="1934633"/>
            <a:ext cx="8300312" cy="4566527"/>
          </a:xfrm>
          <a:prstGeom prst="rect">
            <a:avLst/>
          </a:prstGeom>
          <a:noFill/>
          <a:ln>
            <a:noFill/>
          </a:ln>
        </p:spPr>
        <p:txBody>
          <a:bodyPr spcFirstLastPara="1" wrap="square" lIns="91425" tIns="45700" rIns="91425" bIns="45700" anchor="t" anchorCtr="0">
            <a:normAutofit/>
          </a:bodyPr>
          <a:lstStyle/>
          <a:p>
            <a:pPr marL="384048" lvl="0" indent="-269748" algn="l" rtl="0">
              <a:lnSpc>
                <a:spcPct val="94000"/>
              </a:lnSpc>
              <a:spcBef>
                <a:spcPts val="0"/>
              </a:spcBef>
              <a:spcAft>
                <a:spcPts val="0"/>
              </a:spcAft>
              <a:buClr>
                <a:schemeClr val="dk2"/>
              </a:buClr>
              <a:buSzPts val="1800"/>
              <a:buNone/>
            </a:pPr>
            <a:endParaRPr sz="1800" dirty="0"/>
          </a:p>
          <a:p>
            <a:pPr marL="384048" lvl="0" indent="-384048" algn="l" rtl="0">
              <a:lnSpc>
                <a:spcPct val="94000"/>
              </a:lnSpc>
              <a:spcBef>
                <a:spcPts val="1200"/>
              </a:spcBef>
              <a:spcAft>
                <a:spcPts val="0"/>
              </a:spcAft>
              <a:buClr>
                <a:schemeClr val="dk2"/>
              </a:buClr>
              <a:buSzPts val="1800"/>
              <a:buChar char="■"/>
            </a:pPr>
            <a:r>
              <a:rPr lang="en-US" sz="2600" dirty="0"/>
              <a:t>Responsibilities</a:t>
            </a:r>
            <a:endParaRPr sz="2600" dirty="0"/>
          </a:p>
          <a:p>
            <a:pPr marL="914400" lvl="1" indent="-384048" algn="l" rtl="0">
              <a:lnSpc>
                <a:spcPct val="94000"/>
              </a:lnSpc>
              <a:spcBef>
                <a:spcPts val="700"/>
              </a:spcBef>
              <a:spcAft>
                <a:spcPts val="0"/>
              </a:spcAft>
              <a:buClr>
                <a:schemeClr val="dk2"/>
              </a:buClr>
              <a:buSzPts val="1800"/>
              <a:buChar char="–"/>
            </a:pPr>
            <a:r>
              <a:rPr lang="en-US" sz="2600" dirty="0"/>
              <a:t>Track class participation	 </a:t>
            </a:r>
            <a:endParaRPr sz="2600" dirty="0"/>
          </a:p>
          <a:p>
            <a:pPr marL="914400" lvl="1" indent="-384048" algn="l" rtl="0">
              <a:lnSpc>
                <a:spcPct val="94000"/>
              </a:lnSpc>
              <a:spcBef>
                <a:spcPts val="700"/>
              </a:spcBef>
              <a:spcAft>
                <a:spcPts val="0"/>
              </a:spcAft>
              <a:buClr>
                <a:schemeClr val="dk2"/>
              </a:buClr>
              <a:buSzPts val="1800"/>
              <a:buChar char="–"/>
            </a:pPr>
            <a:r>
              <a:rPr lang="en-US" sz="2600" dirty="0"/>
              <a:t>Provide feedback on weekly writing assignments</a:t>
            </a:r>
            <a:endParaRPr sz="2600" dirty="0"/>
          </a:p>
          <a:p>
            <a:pPr marL="914400" lvl="1" indent="-384048" algn="l" rtl="0">
              <a:lnSpc>
                <a:spcPct val="94000"/>
              </a:lnSpc>
              <a:spcBef>
                <a:spcPts val="700"/>
              </a:spcBef>
              <a:spcAft>
                <a:spcPts val="0"/>
              </a:spcAft>
              <a:buClr>
                <a:schemeClr val="dk2"/>
              </a:buClr>
              <a:buSzPts val="1800"/>
              <a:buChar char="–"/>
            </a:pPr>
            <a:r>
              <a:rPr lang="en-US" sz="2600" dirty="0"/>
              <a:t>Assist with term projects</a:t>
            </a:r>
            <a:endParaRPr sz="2600" dirty="0"/>
          </a:p>
          <a:p>
            <a:pPr marL="384048" lvl="0" indent="-269748" algn="l" rtl="0">
              <a:lnSpc>
                <a:spcPct val="94000"/>
              </a:lnSpc>
              <a:spcBef>
                <a:spcPts val="1200"/>
              </a:spcBef>
              <a:spcAft>
                <a:spcPts val="0"/>
              </a:spcAft>
              <a:buClr>
                <a:schemeClr val="dk2"/>
              </a:buClr>
              <a:buSzPts val="1800"/>
              <a:buNone/>
            </a:pPr>
            <a:endParaRPr sz="2600" dirty="0"/>
          </a:p>
          <a:p>
            <a:pPr marL="384048" lvl="0" indent="-384048" algn="l" rtl="0">
              <a:lnSpc>
                <a:spcPct val="94000"/>
              </a:lnSpc>
              <a:spcBef>
                <a:spcPts val="1200"/>
              </a:spcBef>
              <a:spcAft>
                <a:spcPts val="0"/>
              </a:spcAft>
              <a:buClr>
                <a:schemeClr val="dk2"/>
              </a:buClr>
              <a:buSzPts val="1800"/>
              <a:buChar char="■"/>
            </a:pPr>
            <a:r>
              <a:rPr lang="en-US" sz="2600" dirty="0"/>
              <a:t>Office hours: by appointment</a:t>
            </a:r>
          </a:p>
          <a:p>
            <a:pPr marL="530352" lvl="1" indent="0">
              <a:spcBef>
                <a:spcPts val="700"/>
              </a:spcBef>
              <a:buNone/>
            </a:pPr>
            <a:r>
              <a:rPr lang="en-US" sz="2600" dirty="0"/>
              <a:t>Claudia: cc4599@columbia.edu 	 </a:t>
            </a:r>
          </a:p>
          <a:p>
            <a:pPr marL="530352" lvl="1" indent="0">
              <a:spcBef>
                <a:spcPts val="700"/>
              </a:spcBef>
              <a:buNone/>
            </a:pPr>
            <a:r>
              <a:rPr lang="en-US" sz="2600" dirty="0"/>
              <a:t>Via: oc2287@columbia.edu</a:t>
            </a:r>
            <a:endParaRPr sz="2600" dirty="0"/>
          </a:p>
          <a:p>
            <a:pPr marL="384048" lvl="0" indent="-295148" algn="l" rtl="0">
              <a:lnSpc>
                <a:spcPct val="94000"/>
              </a:lnSpc>
              <a:spcBef>
                <a:spcPts val="1200"/>
              </a:spcBef>
              <a:spcAft>
                <a:spcPts val="0"/>
              </a:spcAft>
              <a:buClr>
                <a:schemeClr val="dk2"/>
              </a:buClr>
              <a:buSzPts val="1400"/>
              <a:buNone/>
            </a:pPr>
            <a:endParaRPr sz="14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age result for 1950s culture"/>
          <p:cNvPicPr>
            <a:picLocks noChangeAspect="1" noChangeArrowheads="1"/>
          </p:cNvPicPr>
          <p:nvPr/>
        </p:nvPicPr>
        <p:blipFill rotWithShape="1">
          <a:blip r:embed="rId2">
            <a:extLst>
              <a:ext uri="{28A0092B-C50C-407E-A947-70E740481C1C}">
                <a14:useLocalDpi xmlns:a14="http://schemas.microsoft.com/office/drawing/2010/main" val="0"/>
              </a:ext>
            </a:extLst>
          </a:blip>
          <a:srcRect l="28309" r="17108"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4" name="Straight Connector 13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65430" y="629268"/>
            <a:ext cx="6586491" cy="1286160"/>
          </a:xfrm>
        </p:spPr>
        <p:txBody>
          <a:bodyPr anchor="b">
            <a:normAutofit/>
          </a:bodyPr>
          <a:lstStyle/>
          <a:p>
            <a:r>
              <a:rPr lang="en-US" dirty="0"/>
              <a:t>Role of Television</a:t>
            </a:r>
          </a:p>
        </p:txBody>
      </p:sp>
      <p:sp>
        <p:nvSpPr>
          <p:cNvPr id="3" name="Content Placeholder 2"/>
          <p:cNvSpPr>
            <a:spLocks noGrp="1"/>
          </p:cNvSpPr>
          <p:nvPr>
            <p:ph idx="1"/>
          </p:nvPr>
        </p:nvSpPr>
        <p:spPr>
          <a:xfrm>
            <a:off x="4965431" y="2438400"/>
            <a:ext cx="6586489" cy="4114800"/>
          </a:xfrm>
        </p:spPr>
        <p:txBody>
          <a:bodyPr>
            <a:normAutofit/>
          </a:bodyPr>
          <a:lstStyle/>
          <a:p>
            <a:pPr marL="0" indent="0">
              <a:lnSpc>
                <a:spcPct val="80000"/>
              </a:lnSpc>
              <a:buNone/>
            </a:pPr>
            <a:r>
              <a:rPr lang="en-US" sz="2600" dirty="0"/>
              <a:t>“Television actually sells the generalized idea of consumption.” </a:t>
            </a:r>
          </a:p>
          <a:p>
            <a:pPr marL="0" indent="0">
              <a:lnSpc>
                <a:spcPct val="80000"/>
              </a:lnSpc>
              <a:buNone/>
            </a:pPr>
            <a:endParaRPr lang="en-US" sz="2600" dirty="0"/>
          </a:p>
          <a:p>
            <a:pPr marL="0" indent="0">
              <a:lnSpc>
                <a:spcPct val="80000"/>
              </a:lnSpc>
              <a:buNone/>
            </a:pPr>
            <a:r>
              <a:rPr lang="en-US" sz="2600" dirty="0"/>
              <a:t>“And television achieves three results to an extent no other advertising medium has ever approached. First, it creates a captive audience. Second, it submits that audience to the most intensive indoctrination. Third, it operates on the entire family.”</a:t>
            </a:r>
          </a:p>
          <a:p>
            <a:pPr marL="0" indent="0">
              <a:lnSpc>
                <a:spcPct val="80000"/>
              </a:lnSpc>
              <a:buNone/>
            </a:pPr>
            <a:endParaRPr lang="en-US" sz="2000" dirty="0"/>
          </a:p>
          <a:p>
            <a:pPr>
              <a:lnSpc>
                <a:spcPct val="80000"/>
              </a:lnSpc>
            </a:pPr>
            <a:endParaRPr lang="en-US" sz="2000" dirty="0"/>
          </a:p>
        </p:txBody>
      </p:sp>
      <p:sp>
        <p:nvSpPr>
          <p:cNvPr id="6" name="Rectangle 5">
            <a:extLst>
              <a:ext uri="{FF2B5EF4-FFF2-40B4-BE49-F238E27FC236}">
                <a16:creationId xmlns:a16="http://schemas.microsoft.com/office/drawing/2014/main" id="{692082FB-AB3A-4C87-BF95-15D9508C1BD0}"/>
              </a:ext>
            </a:extLst>
          </p:cNvPr>
          <p:cNvSpPr/>
          <p:nvPr/>
        </p:nvSpPr>
        <p:spPr>
          <a:xfrm>
            <a:off x="10041128" y="5859400"/>
            <a:ext cx="876266" cy="369332"/>
          </a:xfrm>
          <a:prstGeom prst="rect">
            <a:avLst/>
          </a:prstGeom>
        </p:spPr>
        <p:txBody>
          <a:bodyPr wrap="none">
            <a:spAutoFit/>
          </a:bodyPr>
          <a:lstStyle/>
          <a:p>
            <a:pPr algn="r"/>
            <a:r>
              <a:rPr lang="en-US" dirty="0"/>
              <a:t>-Lebow</a:t>
            </a:r>
          </a:p>
        </p:txBody>
      </p:sp>
    </p:spTree>
    <p:extLst>
      <p:ext uri="{BB962C8B-B14F-4D97-AF65-F5344CB8AC3E}">
        <p14:creationId xmlns:p14="http://schemas.microsoft.com/office/powerpoint/2010/main" val="459687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Arrow Connector 7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4" descr="Image result for 1950s advertising"/>
          <p:cNvPicPr>
            <a:picLocks noChangeAspect="1" noChangeArrowheads="1"/>
          </p:cNvPicPr>
          <p:nvPr/>
        </p:nvPicPr>
        <p:blipFill rotWithShape="1">
          <a:blip r:embed="rId2">
            <a:extLst>
              <a:ext uri="{28A0092B-C50C-407E-A947-70E740481C1C}">
                <a14:useLocalDpi xmlns:a14="http://schemas.microsoft.com/office/drawing/2010/main" val="0"/>
              </a:ext>
            </a:extLst>
          </a:blip>
          <a:srcRect t="13371" r="1" b="8144"/>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5320" y="365125"/>
            <a:ext cx="5120114" cy="1692794"/>
          </a:xfrm>
        </p:spPr>
        <p:txBody>
          <a:bodyPr>
            <a:normAutofit/>
          </a:bodyPr>
          <a:lstStyle/>
          <a:p>
            <a:r>
              <a:rPr lang="en-US" dirty="0"/>
              <a:t>Social Pressure</a:t>
            </a:r>
          </a:p>
        </p:txBody>
      </p:sp>
      <p:sp>
        <p:nvSpPr>
          <p:cNvPr id="3" name="Content Placeholder 2"/>
          <p:cNvSpPr>
            <a:spLocks noGrp="1"/>
          </p:cNvSpPr>
          <p:nvPr>
            <p:ph idx="1"/>
          </p:nvPr>
        </p:nvSpPr>
        <p:spPr>
          <a:xfrm>
            <a:off x="655321" y="2575033"/>
            <a:ext cx="5120113" cy="3917835"/>
          </a:xfrm>
        </p:spPr>
        <p:txBody>
          <a:bodyPr>
            <a:normAutofit fontScale="92500" lnSpcReduction="10000"/>
          </a:bodyPr>
          <a:lstStyle/>
          <a:p>
            <a:pPr marL="0" indent="0">
              <a:buNone/>
            </a:pPr>
            <a:r>
              <a:rPr lang="en-US" sz="2500" dirty="0"/>
              <a:t>“The standard of living to which the consumer aspires is shaped by the pressures upon him by manufacturers and retailers”</a:t>
            </a:r>
          </a:p>
          <a:p>
            <a:pPr marL="0" indent="0">
              <a:buNone/>
            </a:pPr>
            <a:r>
              <a:rPr lang="en-US" sz="2500" dirty="0"/>
              <a:t>“The greater the pressures upon the individual to conform to safe and accepted social standards, the more does he tend to express his aspirations and his individuality in terms of what he wears, drives, eats- his home, his car, his pattern of food serving, his hobbies”</a:t>
            </a:r>
          </a:p>
          <a:p>
            <a:pPr marL="0" indent="0">
              <a:buNone/>
            </a:pPr>
            <a:r>
              <a:rPr lang="en-US" sz="2500" dirty="0"/>
              <a:t> -Lebow</a:t>
            </a:r>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1357445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toy car&#10;&#10;Description generated with high confidence">
            <a:extLst>
              <a:ext uri="{FF2B5EF4-FFF2-40B4-BE49-F238E27FC236}">
                <a16:creationId xmlns:a16="http://schemas.microsoft.com/office/drawing/2014/main" id="{13C608BA-E560-49E6-8F15-E1EFBD2E516C}"/>
              </a:ext>
            </a:extLst>
          </p:cNvPr>
          <p:cNvPicPr>
            <a:picLocks noChangeAspect="1"/>
          </p:cNvPicPr>
          <p:nvPr/>
        </p:nvPicPr>
        <p:blipFill rotWithShape="1">
          <a:blip r:embed="rId2">
            <a:extLst>
              <a:ext uri="{28A0092B-C50C-407E-A947-70E740481C1C}">
                <a14:useLocalDpi xmlns:a14="http://schemas.microsoft.com/office/drawing/2010/main" val="0"/>
              </a:ext>
            </a:extLst>
          </a:blip>
          <a:srcRect l="3613" r="4322" b="2"/>
          <a:stretch/>
        </p:blipFill>
        <p:spPr>
          <a:xfrm>
            <a:off x="4636008" y="640082"/>
            <a:ext cx="6916329" cy="5577837"/>
          </a:xfrm>
          <a:prstGeom prst="rect">
            <a:avLst/>
          </a:prstGeom>
          <a:effectLst/>
        </p:spPr>
      </p:pic>
      <p:sp>
        <p:nvSpPr>
          <p:cNvPr id="2" name="Title 1">
            <a:extLst>
              <a:ext uri="{FF2B5EF4-FFF2-40B4-BE49-F238E27FC236}">
                <a16:creationId xmlns:a16="http://schemas.microsoft.com/office/drawing/2014/main" id="{7DEE0987-55D2-477F-B874-8720440ABFD5}"/>
              </a:ext>
            </a:extLst>
          </p:cNvPr>
          <p:cNvSpPr>
            <a:spLocks noGrp="1"/>
          </p:cNvSpPr>
          <p:nvPr>
            <p:ph type="title"/>
          </p:nvPr>
        </p:nvSpPr>
        <p:spPr>
          <a:xfrm>
            <a:off x="648929" y="409347"/>
            <a:ext cx="3667039" cy="1676603"/>
          </a:xfrm>
        </p:spPr>
        <p:txBody>
          <a:bodyPr>
            <a:normAutofit/>
          </a:bodyPr>
          <a:lstStyle/>
          <a:p>
            <a:r>
              <a:rPr lang="en-US" sz="3400"/>
              <a:t>Planned/Perceived Obsolescence</a:t>
            </a:r>
          </a:p>
        </p:txBody>
      </p:sp>
      <p:sp>
        <p:nvSpPr>
          <p:cNvPr id="3" name="Content Placeholder 2">
            <a:extLst>
              <a:ext uri="{FF2B5EF4-FFF2-40B4-BE49-F238E27FC236}">
                <a16:creationId xmlns:a16="http://schemas.microsoft.com/office/drawing/2014/main" id="{15CA73F7-C888-497B-8541-6242315D7583}"/>
              </a:ext>
            </a:extLst>
          </p:cNvPr>
          <p:cNvSpPr>
            <a:spLocks noGrp="1"/>
          </p:cNvSpPr>
          <p:nvPr>
            <p:ph idx="1"/>
          </p:nvPr>
        </p:nvSpPr>
        <p:spPr>
          <a:xfrm>
            <a:off x="648929" y="2305869"/>
            <a:ext cx="3667037" cy="3997124"/>
          </a:xfrm>
        </p:spPr>
        <p:txBody>
          <a:bodyPr>
            <a:normAutofit/>
          </a:bodyPr>
          <a:lstStyle/>
          <a:p>
            <a:pPr marL="0" indent="0">
              <a:buNone/>
            </a:pPr>
            <a:r>
              <a:rPr lang="en-US" sz="2500" i="1" dirty="0"/>
              <a:t>“We need things consumed, burned up, worn out, replaced, and discarded at an ever increasing pace. We need to have people eat, drink, dress, ride, live, with ever more complicated and, therefore, constantly more expensive consumption” </a:t>
            </a:r>
          </a:p>
          <a:p>
            <a:pPr marL="0" indent="0" algn="r">
              <a:buNone/>
            </a:pPr>
            <a:r>
              <a:rPr lang="en-US" sz="1800" dirty="0"/>
              <a:t>-Lebow</a:t>
            </a:r>
          </a:p>
        </p:txBody>
      </p:sp>
    </p:spTree>
    <p:extLst>
      <p:ext uri="{BB962C8B-B14F-4D97-AF65-F5344CB8AC3E}">
        <p14:creationId xmlns:p14="http://schemas.microsoft.com/office/powerpoint/2010/main" val="677848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consumer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653" y="665539"/>
            <a:ext cx="9896140" cy="535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6923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Criticisms of Consumerism</a:t>
            </a:r>
          </a:p>
        </p:txBody>
      </p:sp>
      <p:sp>
        <p:nvSpPr>
          <p:cNvPr id="3" name="Content Placeholder 2"/>
          <p:cNvSpPr>
            <a:spLocks noGrp="1"/>
          </p:cNvSpPr>
          <p:nvPr>
            <p:ph idx="1"/>
          </p:nvPr>
        </p:nvSpPr>
        <p:spPr>
          <a:xfrm>
            <a:off x="838200" y="2170530"/>
            <a:ext cx="10515600" cy="4687470"/>
          </a:xfrm>
        </p:spPr>
        <p:txBody>
          <a:bodyPr>
            <a:normAutofit/>
          </a:bodyPr>
          <a:lstStyle/>
          <a:p>
            <a:pPr marL="0" indent="0">
              <a:buNone/>
            </a:pPr>
            <a:r>
              <a:rPr lang="en-US" dirty="0"/>
              <a:t>Consumerism warps human values</a:t>
            </a:r>
          </a:p>
          <a:p>
            <a:pPr marL="0" indent="0">
              <a:buNone/>
            </a:pPr>
            <a:endParaRPr lang="en-US" dirty="0"/>
          </a:p>
          <a:p>
            <a:pPr marL="457200" lvl="1" indent="0">
              <a:buNone/>
            </a:pPr>
            <a:r>
              <a:rPr lang="en-US" dirty="0"/>
              <a:t>“Duane Elgin, Juliet </a:t>
            </a:r>
            <a:r>
              <a:rPr lang="en-US" dirty="0" err="1"/>
              <a:t>Schor</a:t>
            </a:r>
            <a:r>
              <a:rPr lang="en-US" dirty="0"/>
              <a:t>, and Vicki Robin have argued that relationships with a product or brand name are </a:t>
            </a:r>
            <a:r>
              <a:rPr lang="en-US" b="1" dirty="0"/>
              <a:t>dysfunctional substitutes for healthy human relationships</a:t>
            </a:r>
            <a:r>
              <a:rPr lang="en-US" dirty="0"/>
              <a:t> and that </a:t>
            </a:r>
            <a:r>
              <a:rPr lang="en-US" b="1" dirty="0"/>
              <a:t>consumer choice is a soporific stand-in for genuine democracy</a:t>
            </a:r>
            <a:r>
              <a:rPr lang="en-US" dirty="0"/>
              <a:t>.”</a:t>
            </a:r>
          </a:p>
          <a:p>
            <a:pPr marL="0" indent="0" algn="r">
              <a:buNone/>
            </a:pPr>
            <a:r>
              <a:rPr lang="en-US" sz="1300" dirty="0"/>
              <a:t>(The Brief, Tragic Reign of Consumerism—and the birth of a happy alternative)</a:t>
            </a:r>
          </a:p>
        </p:txBody>
      </p:sp>
    </p:spTree>
    <p:extLst>
      <p:ext uri="{BB962C8B-B14F-4D97-AF65-F5344CB8AC3E}">
        <p14:creationId xmlns:p14="http://schemas.microsoft.com/office/powerpoint/2010/main" val="38372119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super size 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463" y="1355624"/>
            <a:ext cx="10663074" cy="414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0726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...and the Happy Alternative</a:t>
            </a:r>
            <a:endParaRPr lang="en-US" dirty="0"/>
          </a:p>
        </p:txBody>
      </p:sp>
      <p:sp>
        <p:nvSpPr>
          <p:cNvPr id="3" name="Content Placeholder 2"/>
          <p:cNvSpPr>
            <a:spLocks noGrp="1"/>
          </p:cNvSpPr>
          <p:nvPr>
            <p:ph idx="1"/>
          </p:nvPr>
        </p:nvSpPr>
        <p:spPr>
          <a:xfrm>
            <a:off x="838200" y="1825625"/>
            <a:ext cx="10515600" cy="4719554"/>
          </a:xfrm>
        </p:spPr>
        <p:txBody>
          <a:bodyPr>
            <a:normAutofit/>
          </a:bodyPr>
          <a:lstStyle/>
          <a:p>
            <a:r>
              <a:rPr lang="en-US" dirty="0"/>
              <a:t>New structures and new strategies needed</a:t>
            </a:r>
          </a:p>
          <a:p>
            <a:pPr lvl="1"/>
            <a:r>
              <a:rPr lang="sv-SE" dirty="0" err="1"/>
              <a:t>Tripple</a:t>
            </a:r>
            <a:r>
              <a:rPr lang="sv-SE" dirty="0"/>
              <a:t> </a:t>
            </a:r>
            <a:r>
              <a:rPr lang="sv-SE" dirty="0" err="1"/>
              <a:t>bottom</a:t>
            </a:r>
            <a:r>
              <a:rPr lang="sv-SE" dirty="0"/>
              <a:t> </a:t>
            </a:r>
            <a:r>
              <a:rPr lang="sv-SE" dirty="0" err="1"/>
              <a:t>line</a:t>
            </a:r>
            <a:r>
              <a:rPr lang="sv-SE" dirty="0"/>
              <a:t> </a:t>
            </a:r>
            <a:r>
              <a:rPr lang="sv-SE" dirty="0" err="1"/>
              <a:t>thinking</a:t>
            </a:r>
            <a:endParaRPr lang="sv-SE" dirty="0"/>
          </a:p>
          <a:p>
            <a:pPr lvl="1"/>
            <a:r>
              <a:rPr lang="sv-SE" dirty="0" err="1"/>
              <a:t>Circular</a:t>
            </a:r>
            <a:r>
              <a:rPr lang="sv-SE" dirty="0"/>
              <a:t> </a:t>
            </a:r>
            <a:r>
              <a:rPr lang="sv-SE" dirty="0" err="1"/>
              <a:t>economy</a:t>
            </a:r>
            <a:endParaRPr lang="sv-SE" dirty="0"/>
          </a:p>
          <a:p>
            <a:pPr lvl="1"/>
            <a:r>
              <a:rPr lang="sv-SE" dirty="0" err="1"/>
              <a:t>Terminate</a:t>
            </a:r>
            <a:r>
              <a:rPr lang="sv-SE" dirty="0"/>
              <a:t> </a:t>
            </a:r>
            <a:r>
              <a:rPr lang="sv-SE" dirty="0" err="1"/>
              <a:t>use</a:t>
            </a:r>
            <a:r>
              <a:rPr lang="sv-SE" dirty="0"/>
              <a:t> </a:t>
            </a:r>
            <a:r>
              <a:rPr lang="sv-SE" dirty="0" err="1"/>
              <a:t>of</a:t>
            </a:r>
            <a:r>
              <a:rPr lang="sv-SE" dirty="0"/>
              <a:t> fossil </a:t>
            </a:r>
            <a:r>
              <a:rPr lang="sv-SE" dirty="0" err="1"/>
              <a:t>fuels</a:t>
            </a:r>
            <a:endParaRPr lang="sv-SE" dirty="0"/>
          </a:p>
          <a:p>
            <a:pPr lvl="1"/>
            <a:r>
              <a:rPr lang="sv-SE" dirty="0"/>
              <a:t>Innovation!</a:t>
            </a:r>
          </a:p>
          <a:p>
            <a:r>
              <a:rPr lang="en-US" dirty="0"/>
              <a:t>Align long-term societal value and corporate profits</a:t>
            </a:r>
          </a:p>
          <a:p>
            <a:pPr lvl="1"/>
            <a:r>
              <a:rPr lang="en-US" dirty="0"/>
              <a:t>Happiness Index</a:t>
            </a:r>
          </a:p>
          <a:p>
            <a:pPr lvl="1"/>
            <a:r>
              <a:rPr lang="en-US" dirty="0"/>
              <a:t>Optimize vs Maximize </a:t>
            </a:r>
          </a:p>
          <a:p>
            <a:r>
              <a:rPr lang="en-US" dirty="0"/>
              <a:t>Commit to Sustainable Development</a:t>
            </a:r>
          </a:p>
          <a:p>
            <a:pPr lvl="1"/>
            <a:r>
              <a:rPr lang="sv-SE" dirty="0"/>
              <a:t>Authentic commitment to stakeholder engagement</a:t>
            </a:r>
            <a:r>
              <a:rPr lang="en-US" dirty="0"/>
              <a:t>, transparency, and accountability</a:t>
            </a:r>
          </a:p>
        </p:txBody>
      </p:sp>
      <p:sp>
        <p:nvSpPr>
          <p:cNvPr id="4" name="Slide Number Placeholder 3"/>
          <p:cNvSpPr>
            <a:spLocks noGrp="1"/>
          </p:cNvSpPr>
          <p:nvPr>
            <p:ph type="sldNum" sz="quarter" idx="12"/>
          </p:nvPr>
        </p:nvSpPr>
        <p:spPr/>
        <p:txBody>
          <a:bodyPr/>
          <a:lstStyle/>
          <a:p>
            <a:fld id="{CB7C5767-DFBB-AF48-974F-659B0D5DA352}" type="slidenum">
              <a:rPr lang="en-US" smtClean="0"/>
              <a:pPr/>
              <a:t>86</a:t>
            </a:fld>
            <a:endParaRPr lang="en-US"/>
          </a:p>
        </p:txBody>
      </p:sp>
    </p:spTree>
    <p:extLst>
      <p:ext uri="{BB962C8B-B14F-4D97-AF65-F5344CB8AC3E}">
        <p14:creationId xmlns:p14="http://schemas.microsoft.com/office/powerpoint/2010/main" val="36917710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11D43BD-4A68-4146-B163-2ADF9D8EF7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1572" y="4648201"/>
            <a:ext cx="1632648" cy="1632648"/>
          </a:xfrm>
          <a:prstGeom prst="rect">
            <a:avLst/>
          </a:prstGeom>
        </p:spPr>
      </p:pic>
      <p:sp>
        <p:nvSpPr>
          <p:cNvPr id="9" name="Rectangle 8">
            <a:extLst>
              <a:ext uri="{FF2B5EF4-FFF2-40B4-BE49-F238E27FC236}">
                <a16:creationId xmlns:a16="http://schemas.microsoft.com/office/drawing/2014/main" id="{1A882A9F-F4E9-4E23-8F0B-20B5DF42EA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E9F90C-C163-435B-9A68-D15C92D1CF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chemeClr val="accent3">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A1A2E9-63FE-408D-A803-8E306ECAB4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1100669" y="1111086"/>
            <a:ext cx="10011831" cy="2623885"/>
          </a:xfrm>
        </p:spPr>
        <p:txBody>
          <a:bodyPr vert="horz" lIns="91440" tIns="45720" rIns="91440" bIns="45720" rtlCol="0" anchor="ctr">
            <a:normAutofit/>
          </a:bodyPr>
          <a:lstStyle/>
          <a:p>
            <a:r>
              <a:rPr lang="en-US" sz="6000" kern="1200">
                <a:solidFill>
                  <a:srgbClr val="FFFFFF"/>
                </a:solidFill>
                <a:latin typeface="+mj-lt"/>
                <a:ea typeface="+mj-ea"/>
                <a:cs typeface="+mj-cs"/>
              </a:rPr>
              <a:t>Next Week</a:t>
            </a:r>
          </a:p>
        </p:txBody>
      </p:sp>
    </p:spTree>
    <p:extLst>
      <p:ext uri="{BB962C8B-B14F-4D97-AF65-F5344CB8AC3E}">
        <p14:creationId xmlns:p14="http://schemas.microsoft.com/office/powerpoint/2010/main" val="39328932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3277" y="712269"/>
            <a:ext cx="3370998" cy="5502264"/>
          </a:xfrm>
        </p:spPr>
        <p:txBody>
          <a:bodyPr>
            <a:normAutofit/>
          </a:bodyPr>
          <a:lstStyle/>
          <a:p>
            <a:r>
              <a:rPr lang="en-US" b="1">
                <a:solidFill>
                  <a:srgbClr val="FFFFFF"/>
                </a:solidFill>
              </a:rPr>
              <a:t>Topics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200756281"/>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70778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b="1" dirty="0">
                <a:solidFill>
                  <a:schemeClr val="accent1"/>
                </a:solidFill>
              </a:rPr>
              <a:t>Writing Assignment </a:t>
            </a:r>
            <a:r>
              <a:rPr lang="en-US" dirty="0">
                <a:solidFill>
                  <a:schemeClr val="accent1"/>
                </a:solidFill>
              </a:rPr>
              <a:t> </a:t>
            </a:r>
            <a:r>
              <a:rPr lang="en-US" sz="2800" dirty="0">
                <a:solidFill>
                  <a:schemeClr val="accent1"/>
                </a:solidFill>
              </a:rPr>
              <a:t>Sunday, 1/27</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US" sz="2200" dirty="0"/>
              <a:t>250-word posting about the global impacts of your lifestyle based on your ecological, carbon, water and slavery footprint (use calculators provided).</a:t>
            </a:r>
          </a:p>
          <a:p>
            <a:pPr marL="0" indent="0">
              <a:buNone/>
            </a:pPr>
            <a:endParaRPr lang="en-US" sz="2200" dirty="0"/>
          </a:p>
          <a:p>
            <a:pPr marL="514350" indent="-514350">
              <a:buAutoNum type="arabicPeriod"/>
            </a:pPr>
            <a:r>
              <a:rPr lang="en-US" sz="2200" dirty="0"/>
              <a:t>What are the impacts of your lifestyle? Any surprises? How do you compare to others?</a:t>
            </a:r>
          </a:p>
          <a:p>
            <a:pPr marL="514350" indent="-514350">
              <a:buAutoNum type="arabicPeriod"/>
            </a:pPr>
            <a:endParaRPr lang="en-US" sz="2200" dirty="0"/>
          </a:p>
          <a:p>
            <a:pPr marL="514350" indent="-514350">
              <a:buFont typeface="Arial" panose="020B0604020202020204" pitchFamily="34" charset="0"/>
              <a:buAutoNum type="arabicPeriod"/>
            </a:pPr>
            <a:r>
              <a:rPr lang="en-US" sz="2200" dirty="0"/>
              <a:t>Include suggestions for reducing your personal impact. Are they practical? How much control do you have over your impact?</a:t>
            </a:r>
          </a:p>
          <a:p>
            <a:pPr marL="514350" indent="-514350">
              <a:buFont typeface="Arial" panose="020B0604020202020204" pitchFamily="34" charset="0"/>
              <a:buAutoNum type="arabicPeriod"/>
            </a:pPr>
            <a:endParaRPr lang="en-US" sz="2200" dirty="0"/>
          </a:p>
          <a:p>
            <a:pPr marL="514350" indent="-514350">
              <a:buFont typeface="Arial" panose="020B0604020202020204" pitchFamily="34" charset="0"/>
              <a:buAutoNum type="arabicPeriod"/>
            </a:pPr>
            <a:r>
              <a:rPr lang="en-US" sz="2200" dirty="0"/>
              <a:t>Discuss pros and cons of the calculators and whether or not they are useful to consumers.</a:t>
            </a:r>
          </a:p>
          <a:p>
            <a:endParaRPr lang="en-US" sz="2200" dirty="0"/>
          </a:p>
        </p:txBody>
      </p:sp>
    </p:spTree>
    <p:extLst>
      <p:ext uri="{BB962C8B-B14F-4D97-AF65-F5344CB8AC3E}">
        <p14:creationId xmlns:p14="http://schemas.microsoft.com/office/powerpoint/2010/main" val="483461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4"/>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200" name="Google Shape;200;p14"/>
          <p:cNvSpPr txBox="1">
            <a:spLocks noGrp="1"/>
          </p:cNvSpPr>
          <p:nvPr>
            <p:ph type="title"/>
          </p:nvPr>
        </p:nvSpPr>
        <p:spPr>
          <a:xfrm>
            <a:off x="3363864" y="685800"/>
            <a:ext cx="7705164"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US"/>
              <a:t>TA, Osritrivia Callistha</a:t>
            </a:r>
            <a:br>
              <a:rPr lang="en-US"/>
            </a:br>
            <a:r>
              <a:rPr lang="en-US"/>
              <a:t>SUMA ’21</a:t>
            </a:r>
            <a:endParaRPr/>
          </a:p>
        </p:txBody>
      </p:sp>
      <p:sp>
        <p:nvSpPr>
          <p:cNvPr id="201" name="Google Shape;201;p14"/>
          <p:cNvSpPr/>
          <p:nvPr/>
        </p:nvSpPr>
        <p:spPr>
          <a:xfrm>
            <a:off x="1" y="376"/>
            <a:ext cx="3044410" cy="68576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4"/>
          <p:cNvSpPr/>
          <p:nvPr/>
        </p:nvSpPr>
        <p:spPr>
          <a:xfrm>
            <a:off x="281581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txBox="1">
            <a:spLocks noGrp="1"/>
          </p:cNvSpPr>
          <p:nvPr>
            <p:ph type="body" idx="1"/>
          </p:nvPr>
        </p:nvSpPr>
        <p:spPr>
          <a:xfrm>
            <a:off x="3363864" y="2324100"/>
            <a:ext cx="8379403" cy="3780367"/>
          </a:xfrm>
          <a:prstGeom prst="rect">
            <a:avLst/>
          </a:prstGeom>
          <a:noFill/>
          <a:ln>
            <a:noFill/>
          </a:ln>
        </p:spPr>
        <p:txBody>
          <a:bodyPr spcFirstLastPara="1" wrap="square" lIns="91425" tIns="45700" rIns="91425" bIns="45700" anchor="t" anchorCtr="0">
            <a:noAutofit/>
          </a:bodyPr>
          <a:lstStyle/>
          <a:p>
            <a:pPr marL="384048" lvl="0" indent="-384048">
              <a:lnSpc>
                <a:spcPct val="94000"/>
              </a:lnSpc>
              <a:spcBef>
                <a:spcPts val="0"/>
              </a:spcBef>
              <a:buSzPts val="2000"/>
              <a:buFont typeface="Noto Sans Symbols"/>
              <a:buChar char="▪"/>
            </a:pPr>
            <a:r>
              <a:rPr lang="en-US" sz="2200" dirty="0"/>
              <a:t>Work experience: 2+ years of working experience in the marketing Industry (traditional marketing and digital marketing). Worked with: Unilever Indonesia and Coca-Cola Indonesia</a:t>
            </a:r>
          </a:p>
          <a:p>
            <a:pPr marL="384048" lvl="0" indent="-384048">
              <a:lnSpc>
                <a:spcPct val="94000"/>
              </a:lnSpc>
              <a:spcBef>
                <a:spcPts val="0"/>
              </a:spcBef>
              <a:buSzPts val="2000"/>
              <a:buFont typeface="Noto Sans Symbols"/>
              <a:buChar char="▪"/>
            </a:pPr>
            <a:endParaRPr lang="en-US" sz="1000" dirty="0"/>
          </a:p>
          <a:p>
            <a:pPr marL="384048" lvl="0" indent="-384048">
              <a:lnSpc>
                <a:spcPct val="94000"/>
              </a:lnSpc>
              <a:spcBef>
                <a:spcPts val="0"/>
              </a:spcBef>
              <a:buSzPts val="2000"/>
              <a:buFont typeface="Noto Sans Symbols"/>
              <a:buChar char="▪"/>
            </a:pPr>
            <a:r>
              <a:rPr lang="en-US" sz="2200" dirty="0"/>
              <a:t>Home town: Jakarta, Indonesia</a:t>
            </a:r>
          </a:p>
          <a:p>
            <a:pPr marL="384048" lvl="0" indent="-384048">
              <a:lnSpc>
                <a:spcPct val="94000"/>
              </a:lnSpc>
              <a:spcBef>
                <a:spcPts val="0"/>
              </a:spcBef>
              <a:buSzPts val="2000"/>
              <a:buFont typeface="Noto Sans Symbols"/>
              <a:buChar char="▪"/>
            </a:pPr>
            <a:endParaRPr lang="en-US" sz="1000" dirty="0"/>
          </a:p>
          <a:p>
            <a:pPr marL="384048" lvl="0" indent="-384048">
              <a:lnSpc>
                <a:spcPct val="94000"/>
              </a:lnSpc>
              <a:spcBef>
                <a:spcPts val="0"/>
              </a:spcBef>
              <a:buSzPts val="2000"/>
              <a:buFont typeface="Noto Sans Symbols"/>
              <a:buChar char="▪"/>
            </a:pPr>
            <a:r>
              <a:rPr lang="en-US" sz="2200" dirty="0"/>
              <a:t>Lived in: Birmingham, UK; Jakarta, Indonesia; Singapore; NYC, US</a:t>
            </a:r>
          </a:p>
          <a:p>
            <a:pPr marL="384048" lvl="0" indent="-384048">
              <a:lnSpc>
                <a:spcPct val="94000"/>
              </a:lnSpc>
              <a:spcBef>
                <a:spcPts val="0"/>
              </a:spcBef>
              <a:buSzPts val="2000"/>
              <a:buFont typeface="Noto Sans Symbols"/>
              <a:buChar char="▪"/>
            </a:pPr>
            <a:endParaRPr lang="en-US" sz="1000" dirty="0"/>
          </a:p>
          <a:p>
            <a:pPr marL="384048" lvl="0" indent="-384048">
              <a:lnSpc>
                <a:spcPct val="94000"/>
              </a:lnSpc>
              <a:spcBef>
                <a:spcPts val="0"/>
              </a:spcBef>
              <a:buSzPts val="2000"/>
              <a:buFont typeface="Noto Sans Symbols"/>
              <a:buChar char="▪"/>
            </a:pPr>
            <a:r>
              <a:rPr lang="en-US" sz="2200" dirty="0"/>
              <a:t>Fun fact: I spent the summer of 2020 interning with a sustainability consulting company in Bali. Part of the research was on elephant manure and its potential as a biogas input to avoid the waste being dumped into the river.</a:t>
            </a:r>
          </a:p>
          <a:p>
            <a:pPr marL="384048" lvl="0" indent="-384048">
              <a:lnSpc>
                <a:spcPct val="94000"/>
              </a:lnSpc>
              <a:spcBef>
                <a:spcPts val="0"/>
              </a:spcBef>
              <a:buSzPts val="2000"/>
              <a:buFont typeface="Noto Sans Symbols"/>
              <a:buChar char="▪"/>
            </a:pPr>
            <a:endParaRPr lang="en-US" sz="1000" dirty="0"/>
          </a:p>
          <a:p>
            <a:pPr marL="384048" lvl="0" indent="-384048">
              <a:lnSpc>
                <a:spcPct val="94000"/>
              </a:lnSpc>
              <a:spcBef>
                <a:spcPts val="0"/>
              </a:spcBef>
              <a:buSzPts val="2000"/>
              <a:buFont typeface="Noto Sans Symbols"/>
              <a:buChar char="▪"/>
            </a:pPr>
            <a:r>
              <a:rPr lang="en-US" sz="2200" dirty="0"/>
              <a:t>Interested in: Waste Management, Circular Economy, and Corporate Sustainability</a:t>
            </a:r>
            <a:endParaRPr sz="22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B66F6E8-4D4A-4907-940A-774703A2D0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8F1F5A56-E82B-4FD5-9025-B72896FFBB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62"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319885955"/>
              </p:ext>
            </p:extLst>
          </p:nvPr>
        </p:nvGraphicFramePr>
        <p:xfrm>
          <a:off x="838200" y="2022763"/>
          <a:ext cx="10515600" cy="2701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53568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b="1" dirty="0"/>
              <a:t>Required Reading</a:t>
            </a:r>
          </a:p>
        </p:txBody>
      </p:sp>
      <p:sp>
        <p:nvSpPr>
          <p:cNvPr id="3" name="Content Placeholder 2"/>
          <p:cNvSpPr>
            <a:spLocks noGrp="1"/>
          </p:cNvSpPr>
          <p:nvPr>
            <p:ph idx="1"/>
          </p:nvPr>
        </p:nvSpPr>
        <p:spPr>
          <a:xfrm>
            <a:off x="838200" y="2057400"/>
            <a:ext cx="10515600" cy="3871762"/>
          </a:xfrm>
        </p:spPr>
        <p:txBody>
          <a:bodyPr>
            <a:normAutofit/>
          </a:bodyPr>
          <a:lstStyle/>
          <a:p>
            <a:pPr marL="0" indent="0">
              <a:buNone/>
            </a:pPr>
            <a:r>
              <a:rPr lang="en-US" sz="2400" i="1" dirty="0"/>
              <a:t>* Cradle to Cradle</a:t>
            </a:r>
            <a:r>
              <a:rPr lang="en-US" sz="2400" dirty="0"/>
              <a:t>. Intro and Chapter 1, p. 3-44 (41 pages) </a:t>
            </a:r>
          </a:p>
          <a:p>
            <a:pPr marL="0" indent="0">
              <a:buNone/>
            </a:pPr>
            <a:r>
              <a:rPr lang="en-US" sz="2400" dirty="0"/>
              <a:t> </a:t>
            </a:r>
          </a:p>
          <a:p>
            <a:pPr marL="0" indent="0">
              <a:buNone/>
            </a:pPr>
            <a:r>
              <a:rPr lang="en-US" sz="2400" dirty="0"/>
              <a:t>* Marketing in the 21st Century. (2006) (5 pages)</a:t>
            </a:r>
          </a:p>
          <a:p>
            <a:pPr marL="0" indent="0">
              <a:buNone/>
            </a:pPr>
            <a:r>
              <a:rPr lang="en-US" sz="2400" dirty="0"/>
              <a:t> </a:t>
            </a:r>
          </a:p>
          <a:p>
            <a:pPr marL="0" indent="0">
              <a:buNone/>
            </a:pPr>
            <a:r>
              <a:rPr lang="en-US" sz="2400" dirty="0"/>
              <a:t>* The Consumer Adoption of Sustainability-Oriented Offerings: Toward a Middle-Range Theory. (2013) (13 pages)</a:t>
            </a:r>
          </a:p>
          <a:p>
            <a:endParaRPr lang="en-US" sz="2400" dirty="0"/>
          </a:p>
        </p:txBody>
      </p:sp>
    </p:spTree>
    <p:extLst>
      <p:ext uri="{BB962C8B-B14F-4D97-AF65-F5344CB8AC3E}">
        <p14:creationId xmlns:p14="http://schemas.microsoft.com/office/powerpoint/2010/main" val="285572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31825"/>
            <a:ext cx="10515600" cy="1325563"/>
          </a:xfrm>
        </p:spPr>
        <p:txBody>
          <a:bodyPr>
            <a:normAutofit/>
          </a:bodyPr>
          <a:lstStyle/>
          <a:p>
            <a:r>
              <a:rPr lang="en-US" dirty="0"/>
              <a:t>Recommended Reading</a:t>
            </a:r>
          </a:p>
        </p:txBody>
      </p:sp>
      <p:sp>
        <p:nvSpPr>
          <p:cNvPr id="3" name="Content Placeholder 2"/>
          <p:cNvSpPr>
            <a:spLocks noGrp="1"/>
          </p:cNvSpPr>
          <p:nvPr>
            <p:ph idx="1"/>
          </p:nvPr>
        </p:nvSpPr>
        <p:spPr>
          <a:xfrm>
            <a:off x="838200" y="2057400"/>
            <a:ext cx="10515600" cy="3871762"/>
          </a:xfrm>
        </p:spPr>
        <p:txBody>
          <a:bodyPr>
            <a:normAutofit/>
          </a:bodyPr>
          <a:lstStyle/>
          <a:p>
            <a:pPr marL="0" indent="0">
              <a:buNone/>
            </a:pPr>
            <a:r>
              <a:rPr lang="en-US" sz="2400" dirty="0"/>
              <a:t>* </a:t>
            </a:r>
            <a:r>
              <a:rPr lang="en-US" sz="2400" u="sng" dirty="0">
                <a:hlinkClick r:id="rId2"/>
              </a:rPr>
              <a:t>The Brief, Tragic</a:t>
            </a:r>
            <a:r>
              <a:rPr lang="en-US" sz="2400" dirty="0"/>
              <a:t> </a:t>
            </a:r>
            <a:r>
              <a:rPr lang="en-US" sz="2400" u="sng" dirty="0">
                <a:hlinkClick r:id="rId2"/>
              </a:rPr>
              <a:t>Reign of Consumerism—and the Birth of</a:t>
            </a:r>
            <a:r>
              <a:rPr lang="en-US" sz="2400" dirty="0"/>
              <a:t> </a:t>
            </a:r>
            <a:r>
              <a:rPr lang="en-US" sz="2400" u="sng" dirty="0"/>
              <a:t>a Happy Alternative</a:t>
            </a:r>
            <a:r>
              <a:rPr lang="en-US" sz="2400" dirty="0"/>
              <a:t>. </a:t>
            </a:r>
            <a:r>
              <a:rPr lang="en-US" sz="2400" i="1" dirty="0"/>
              <a:t>Post Carbon Institute</a:t>
            </a:r>
            <a:r>
              <a:rPr lang="en-US" sz="2400" dirty="0"/>
              <a:t>. (2015). (6 pages)</a:t>
            </a:r>
          </a:p>
          <a:p>
            <a:pPr marL="0" indent="0">
              <a:buNone/>
            </a:pPr>
            <a:endParaRPr lang="en-US" sz="2400" dirty="0"/>
          </a:p>
          <a:p>
            <a:pPr marL="0" indent="0">
              <a:buNone/>
            </a:pPr>
            <a:r>
              <a:rPr lang="en-US" sz="2400" dirty="0"/>
              <a:t>* </a:t>
            </a:r>
            <a:r>
              <a:rPr lang="en-US" sz="2400" u="sng" dirty="0">
                <a:hlinkClick r:id="rId3"/>
              </a:rPr>
              <a:t>Price Competition in</a:t>
            </a:r>
            <a:r>
              <a:rPr lang="en-US" sz="2400" u="sng" dirty="0"/>
              <a:t> </a:t>
            </a:r>
            <a:r>
              <a:rPr lang="en-US" sz="2400" u="sng" dirty="0">
                <a:hlinkClick r:id="rId3"/>
              </a:rPr>
              <a:t>1955</a:t>
            </a:r>
            <a:r>
              <a:rPr lang="en-US" sz="2400" dirty="0">
                <a:hlinkClick r:id="rId3"/>
              </a:rPr>
              <a:t>.</a:t>
            </a:r>
            <a:r>
              <a:rPr lang="en-US" sz="2400" dirty="0"/>
              <a:t> </a:t>
            </a:r>
            <a:r>
              <a:rPr lang="en-US" sz="2400" i="1" dirty="0"/>
              <a:t>Journal of Retailing </a:t>
            </a:r>
            <a:r>
              <a:rPr lang="en-US" sz="2400" dirty="0"/>
              <a:t>(1955). (7 pages)</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8250107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E5CDEC5-6C32-44F4-864E-1C12587529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1572" y="4648201"/>
            <a:ext cx="1632648" cy="1632648"/>
          </a:xfrm>
          <a:prstGeom prst="rect">
            <a:avLst/>
          </a:prstGeom>
        </p:spPr>
      </p:pic>
      <p:sp>
        <p:nvSpPr>
          <p:cNvPr id="9" name="Rectangle 8">
            <a:extLst>
              <a:ext uri="{FF2B5EF4-FFF2-40B4-BE49-F238E27FC236}">
                <a16:creationId xmlns:a16="http://schemas.microsoft.com/office/drawing/2014/main" id="{1A882A9F-F4E9-4E23-8F0B-20B5DF42EA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BE9F90C-C163-435B-9A68-D15C92D1CF2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chemeClr val="accent3">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DA1A2E9-63FE-408D-A803-8E306ECAB4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1100669" y="1111086"/>
            <a:ext cx="10011831" cy="2623885"/>
          </a:xfrm>
        </p:spPr>
        <p:txBody>
          <a:bodyPr vert="horz" lIns="91440" tIns="45720" rIns="91440" bIns="45720" rtlCol="0" anchor="ctr">
            <a:normAutofit/>
          </a:bodyPr>
          <a:lstStyle/>
          <a:p>
            <a:r>
              <a:rPr lang="en-US" sz="6000" kern="1200">
                <a:solidFill>
                  <a:srgbClr val="FFFFFF"/>
                </a:solidFill>
                <a:latin typeface="+mj-lt"/>
                <a:ea typeface="+mj-ea"/>
                <a:cs typeface="+mj-cs"/>
              </a:rPr>
              <a:t>See you next week!</a:t>
            </a:r>
          </a:p>
        </p:txBody>
      </p:sp>
    </p:spTree>
    <p:extLst>
      <p:ext uri="{BB962C8B-B14F-4D97-AF65-F5344CB8AC3E}">
        <p14:creationId xmlns:p14="http://schemas.microsoft.com/office/powerpoint/2010/main" val="1227532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8A75C0BC897D438A43D6C275BE0536" ma:contentTypeVersion="14" ma:contentTypeDescription="Create a new document." ma:contentTypeScope="" ma:versionID="1222135d44a1577212138e9612cbc0f9">
  <xsd:schema xmlns:xsd="http://www.w3.org/2001/XMLSchema" xmlns:xs="http://www.w3.org/2001/XMLSchema" xmlns:p="http://schemas.microsoft.com/office/2006/metadata/properties" xmlns:ns2="fce33cd1-c544-4486-999d-c866442c71c5" xmlns:ns3="c6da884a-a964-4b77-a38c-47dd8187b08a" targetNamespace="http://schemas.microsoft.com/office/2006/metadata/properties" ma:root="true" ma:fieldsID="489a5dc725c8e0ef01e2fabbb36ef7e4" ns2:_="" ns3:_="">
    <xsd:import namespace="fce33cd1-c544-4486-999d-c866442c71c5"/>
    <xsd:import namespace="c6da884a-a964-4b77-a38c-47dd8187b08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e33cd1-c544-4486-999d-c866442c71c5"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6da884a-a964-4b77-a38c-47dd8187b08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ce33cd1-c544-4486-999d-c866442c71c5">FEQJZ3MRVRD7-1977125919-78927</_dlc_DocId>
    <_dlc_DocIdUrl xmlns="fce33cd1-c544-4486-999d-c866442c71c5">
      <Url>https://earthinst.sharepoint.com/sites/OARP/_layouts/15/DocIdRedir.aspx?ID=FEQJZ3MRVRD7-1977125919-78927</Url>
      <Description>FEQJZ3MRVRD7-1977125919-78927</Description>
    </_dlc_DocIdUrl>
  </documentManagement>
</p:properties>
</file>

<file path=customXml/itemProps1.xml><?xml version="1.0" encoding="utf-8"?>
<ds:datastoreItem xmlns:ds="http://schemas.openxmlformats.org/officeDocument/2006/customXml" ds:itemID="{D99EC33B-F03E-457F-9556-F607BE2CB399}"/>
</file>

<file path=customXml/itemProps2.xml><?xml version="1.0" encoding="utf-8"?>
<ds:datastoreItem xmlns:ds="http://schemas.openxmlformats.org/officeDocument/2006/customXml" ds:itemID="{FA19D870-05FC-46E8-A46B-497151F1E93B}"/>
</file>

<file path=customXml/itemProps3.xml><?xml version="1.0" encoding="utf-8"?>
<ds:datastoreItem xmlns:ds="http://schemas.openxmlformats.org/officeDocument/2006/customXml" ds:itemID="{E71D81D2-1FDB-4C0B-81A9-DDE49CEDFDD3}"/>
</file>

<file path=customXml/itemProps4.xml><?xml version="1.0" encoding="utf-8"?>
<ds:datastoreItem xmlns:ds="http://schemas.openxmlformats.org/officeDocument/2006/customXml" ds:itemID="{52958A84-6018-4ECA-A43F-628076B23FCA}"/>
</file>

<file path=docProps/app.xml><?xml version="1.0" encoding="utf-8"?>
<Properties xmlns="http://schemas.openxmlformats.org/officeDocument/2006/extended-properties" xmlns:vt="http://schemas.openxmlformats.org/officeDocument/2006/docPropsVTypes">
  <TotalTime>36119</TotalTime>
  <Words>3163</Words>
  <Application>Microsoft Office PowerPoint</Application>
  <PresentationFormat>Widescreen</PresentationFormat>
  <Paragraphs>562</Paragraphs>
  <Slides>93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Calibri</vt:lpstr>
      <vt:lpstr>Calibri Light</vt:lpstr>
      <vt:lpstr>Libre Franklin</vt:lpstr>
      <vt:lpstr>Noto Sans Symbols</vt:lpstr>
      <vt:lpstr>Office Theme</vt:lpstr>
      <vt:lpstr>Welcome to “Consumerism &amp; Sustainability”</vt:lpstr>
      <vt:lpstr>Today’s Agenda</vt:lpstr>
      <vt:lpstr>Ground Rules</vt:lpstr>
      <vt:lpstr>Introductions</vt:lpstr>
      <vt:lpstr>Celine Solsken Ruben-Salama</vt:lpstr>
      <vt:lpstr>My Point of View</vt:lpstr>
      <vt:lpstr>About the TAs</vt:lpstr>
      <vt:lpstr>TAs, Claudia Canal &amp; Via Callistha </vt:lpstr>
      <vt:lpstr>TA, Osritrivia Callistha SUMA ’21</vt:lpstr>
      <vt:lpstr>TA, Claudia Canal SUMA ’21</vt:lpstr>
      <vt:lpstr>Getting to Know You</vt:lpstr>
      <vt:lpstr>Course Context</vt:lpstr>
      <vt:lpstr>Course Context</vt:lpstr>
      <vt:lpstr>1. Consumerism is an important engine of the world economy</vt:lpstr>
      <vt:lpstr>World Economy</vt:lpstr>
      <vt:lpstr>Gross Domestic Product (GDP)</vt:lpstr>
      <vt:lpstr>Household final consumption expenditure (% of GDP), 2014</vt:lpstr>
      <vt:lpstr>PowerPoint Presentation</vt:lpstr>
      <vt:lpstr>Responsible Consumption?</vt:lpstr>
      <vt:lpstr>2. Market failures exist and create opportunities</vt:lpstr>
      <vt:lpstr>PowerPoint Presentation</vt:lpstr>
      <vt:lpstr>Market Failure Creates Opportunity</vt:lpstr>
      <vt:lpstr>PowerPoint Presentation</vt:lpstr>
      <vt:lpstr>Corporate Point of View</vt:lpstr>
      <vt:lpstr>Time for Responsible Capitalism... </vt:lpstr>
      <vt:lpstr>Stages of Corporate Sustainability</vt:lpstr>
      <vt:lpstr>PowerPoint Presentation</vt:lpstr>
      <vt:lpstr>Role of Corporate Sustainability Professionals</vt:lpstr>
      <vt:lpstr>PowerPoint Presentation</vt:lpstr>
      <vt:lpstr>Product/Service Sustainability Interventions</vt:lpstr>
      <vt:lpstr>Beware of Bias!</vt:lpstr>
      <vt:lpstr>Education and Behavior Change?</vt:lpstr>
      <vt:lpstr>Strategic Marketing Framework</vt:lpstr>
      <vt:lpstr>Course Overview</vt:lpstr>
      <vt:lpstr>PowerPoint Presentation</vt:lpstr>
      <vt:lpstr>Success through Alignment</vt:lpstr>
      <vt:lpstr>Learning Goals</vt:lpstr>
      <vt:lpstr>Learning Goals</vt:lpstr>
      <vt:lpstr>Weekly Themes</vt:lpstr>
      <vt:lpstr>Weeks 1-3  Understanding the Marketplace and the Players</vt:lpstr>
      <vt:lpstr>Weeks 4-5 Understanding Consumers</vt:lpstr>
      <vt:lpstr>Weeks 6-7  Understanding Products </vt:lpstr>
      <vt:lpstr> Weeks 8-11  Understanding Communications and Strategy </vt:lpstr>
      <vt:lpstr>Readings</vt:lpstr>
      <vt:lpstr>Evaluation</vt:lpstr>
      <vt:lpstr>Writing Assignments</vt:lpstr>
      <vt:lpstr>Writing Assignment Topics</vt:lpstr>
      <vt:lpstr>Term Project</vt:lpstr>
      <vt:lpstr>Term Project: Report</vt:lpstr>
      <vt:lpstr>Term Project: Report (cont.)</vt:lpstr>
      <vt:lpstr>Weekly Cadence</vt:lpstr>
      <vt:lpstr>Canvas</vt:lpstr>
      <vt:lpstr>Questions?</vt:lpstr>
      <vt:lpstr>CONSUMERISM, WERE IT ALL BEGAN</vt:lpstr>
      <vt:lpstr>Industrial Revolution</vt:lpstr>
      <vt:lpstr>PowerPoint Presentation</vt:lpstr>
      <vt:lpstr>PowerPoint Presentation</vt:lpstr>
      <vt:lpstr>PowerPoint Presentation</vt:lpstr>
      <vt:lpstr>PowerPoint Presentation</vt:lpstr>
      <vt:lpstr>PowerPoint Presentation</vt:lpstr>
      <vt:lpstr>PowerPoint Presentation</vt:lpstr>
      <vt:lpstr>Birth of Consumerism</vt:lpstr>
      <vt:lpstr>PowerPoint Presentation</vt:lpstr>
      <vt:lpstr>PowerPoint Presentation</vt:lpstr>
      <vt:lpstr>PowerPoint Presentation</vt:lpstr>
      <vt:lpstr>PowerPoint Presentation</vt:lpstr>
      <vt:lpstr>PowerPoint Presentation</vt:lpstr>
      <vt:lpstr>Theory of the Leisure Classes (1899)</vt:lpstr>
      <vt:lpstr>Theory of the Leisure Classes (1899)</vt:lpstr>
      <vt:lpstr>Great Depression (1929-1939)</vt:lpstr>
      <vt:lpstr>The American Way</vt:lpstr>
      <vt:lpstr>PowerPoint Presentation</vt:lpstr>
      <vt:lpstr>World War 2 (1939-1945)</vt:lpstr>
      <vt:lpstr>Post-War USA</vt:lpstr>
      <vt:lpstr>Overproduction</vt:lpstr>
      <vt:lpstr>Spiritual Satisfaction</vt:lpstr>
      <vt:lpstr>Conspicuous Consumption</vt:lpstr>
      <vt:lpstr>Conspicuous Consumption</vt:lpstr>
      <vt:lpstr>Soap Operas (1948)</vt:lpstr>
      <vt:lpstr>Role of Television</vt:lpstr>
      <vt:lpstr>Social Pressure</vt:lpstr>
      <vt:lpstr>Planned/Perceived Obsolescence</vt:lpstr>
      <vt:lpstr>PowerPoint Presentation</vt:lpstr>
      <vt:lpstr>Criticisms of Consumerism</vt:lpstr>
      <vt:lpstr>PowerPoint Presentation</vt:lpstr>
      <vt:lpstr>...and the Happy Alternative</vt:lpstr>
      <vt:lpstr>Next Week</vt:lpstr>
      <vt:lpstr>Topics</vt:lpstr>
      <vt:lpstr>Writing Assignment  Sunday, 1/27</vt:lpstr>
      <vt:lpstr>PowerPoint Presentation</vt:lpstr>
      <vt:lpstr>Required Reading</vt:lpstr>
      <vt:lpstr>Recommended Reading</vt:lpstr>
      <vt:lpstr>See you next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Celine Ruben-Salama</dc:creator>
  <cp:lastModifiedBy>Celine Ruben-Salama</cp:lastModifiedBy>
  <cp:revision>102</cp:revision>
  <dcterms:created xsi:type="dcterms:W3CDTF">2016-09-08T15:57:45Z</dcterms:created>
  <dcterms:modified xsi:type="dcterms:W3CDTF">2021-01-14T21:30:57Z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0x010100F48A75C0BC897D438A43D6C275BE0536</vt:lpwstr>
  </property>
  <property fmtid="{D5CDD505-2E9C-101B-9397-08002B2CF9AE}" pid="3" name="_dlc_DocIdItemGuid">
    <vt:lpwstr>bf09c36c-f64f-4421-9ac4-6fab6a8fa24c</vt:lpwstr>
  </property>
</Properties>
</file>